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slides/slide2.xml" ContentType="application/vnd.openxmlformats-officedocument.presentationml.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docProps/app.xml" ContentType="application/vnd.openxmlformats-officedocument.extended-properties+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theme/theme3.xml" ContentType="application/vnd.openxmlformats-officedocument.theme+xml"/>
  <Override PartName="/ppt/presProps.xml" ContentType="application/vnd.openxmlformats-officedocument.presentationml.presProps+xml"/>
  <Default Extension="jpeg" ContentType="image/jpeg"/>
  <Override PartName="/ppt/slideLayouts/slideLayout3.xml" ContentType="application/vnd.openxmlformats-officedocument.presentationml.slideLayout+xml"/>
  <Override PartName="/ppt/slides/slide3.xml" ContentType="application/vnd.openxmlformats-officedocument.presentationml.slide+xml"/>
  <Override PartName="/ppt/slides/slide4.xml" ContentType="application/vnd.openxmlformats-officedocument.presentationml.slide+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Default Extension="png" ContentType="image/png"/>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notesSlides/notesSlide3.xml" ContentType="application/vnd.openxmlformats-officedocument.presentationml.notesSlide+xml"/>
  <Default Extension="bin" ContentType="application/vnd.openxmlformats-officedocument.presentationml.printerSettings"/>
  <Override PartName="/ppt/notesSlides/notesSlide4.xml" ContentType="application/vnd.openxmlformats-officedocument.presentationml.notesSlide+xml"/>
  <Override PartName="/docProps/core.xml" ContentType="application/vnd.openxmlformats-package.core-properties+xml"/>
  <Override PartName="/ppt/slides/slide9.xml" ContentType="application/vnd.openxmlformats-officedocument.presentationml.slide+xml"/>
  <Default Extension="rels" ContentType="application/vnd.openxmlformats-package.relationships+xml"/>
  <Override PartName="/ppt/handoutMasters/handoutMaster1.xml" ContentType="application/vnd.openxmlformats-officedocument.presentationml.handoutMaster+xml"/>
  <Override PartName="/ppt/slides/slide6.xml" ContentType="application/vnd.openxmlformats-officedocument.presentationml.slide+xml"/>
  <Default Extension="pdf" ContentType="application/pdf"/>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2"/>
  </p:notesMasterIdLst>
  <p:handoutMasterIdLst>
    <p:handoutMasterId r:id="rId13"/>
  </p:handoutMasterIdLst>
  <p:sldIdLst>
    <p:sldId id="259" r:id="rId2"/>
    <p:sldId id="271" r:id="rId3"/>
    <p:sldId id="272" r:id="rId4"/>
    <p:sldId id="266" r:id="rId5"/>
    <p:sldId id="267" r:id="rId6"/>
    <p:sldId id="268" r:id="rId7"/>
    <p:sldId id="269" r:id="rId8"/>
    <p:sldId id="273" r:id="rId9"/>
    <p:sldId id="270" r:id="rId10"/>
    <p:sldId id="263"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2" frameSlides="1"/>
  <p:clrMru>
    <a:srgbClr val="306F7F"/>
    <a:srgbClr val="D5D5D5"/>
    <a:srgbClr val="4C4D4A"/>
    <a:srgbClr val="5884C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6467" autoAdjust="0"/>
    <p:restoredTop sz="94660"/>
  </p:normalViewPr>
  <p:slideViewPr>
    <p:cSldViewPr snapToGrid="0" snapToObjects="1">
      <p:cViewPr>
        <p:scale>
          <a:sx n="100" d="100"/>
          <a:sy n="100" d="100"/>
        </p:scale>
        <p:origin x="-2536" y="-1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4" Type="http://schemas.openxmlformats.org/officeDocument/2006/relationships/printerSettings" Target="printerSettings/printerSettings1.bin"/><Relationship Id="rId4" Type="http://schemas.openxmlformats.org/officeDocument/2006/relationships/slide" Target="slides/slide3.xml"/><Relationship Id="rId7" Type="http://schemas.openxmlformats.org/officeDocument/2006/relationships/slide" Target="slides/slide6.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16" Type="http://schemas.openxmlformats.org/officeDocument/2006/relationships/viewProps" Target="viewProps.xml"/><Relationship Id="rId8" Type="http://schemas.openxmlformats.org/officeDocument/2006/relationships/slide" Target="slides/slide7.xml"/><Relationship Id="rId13" Type="http://schemas.openxmlformats.org/officeDocument/2006/relationships/handoutMaster" Target="handoutMasters/handoutMaster1.xml"/><Relationship Id="rId10" Type="http://schemas.openxmlformats.org/officeDocument/2006/relationships/slide" Target="slides/slide9.xml"/><Relationship Id="rId5" Type="http://schemas.openxmlformats.org/officeDocument/2006/relationships/slide" Target="slides/slide4.xml"/><Relationship Id="rId15" Type="http://schemas.openxmlformats.org/officeDocument/2006/relationships/presProps" Target="presProps.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9" Type="http://schemas.openxmlformats.org/officeDocument/2006/relationships/slide" Target="slides/slide8.xml"/><Relationship Id="rId3" Type="http://schemas.openxmlformats.org/officeDocument/2006/relationships/slide" Target="slides/slide2.xml"/><Relationship Id="rId1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571F3EA-70FA-454E-98DD-3FFD43BCED82}" type="datetimeFigureOut">
              <a:rPr lang="en-US" smtClean="0"/>
              <a:t>11/9/10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E437B5C-DEC7-E849-83C4-2BD1E224E6C2}"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D1371C-4138-9A48-8C4D-6270466BCBB0}" type="datetimeFigureOut">
              <a:rPr lang="en-US" smtClean="0"/>
              <a:pPr/>
              <a:t>11/9/10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405D6D-B076-B14D-8710-B710319E88B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p:spPr>
        <p:txBody>
          <a:bodyPr/>
          <a:lstStyle/>
          <a:p>
            <a:pPr eaLnBrk="1" hangingPunct="1">
              <a:spcBef>
                <a:spcPct val="0"/>
              </a:spcBef>
            </a:pPr>
            <a:r>
              <a:rPr lang="en-US" dirty="0" smtClean="0"/>
              <a:t>Cover slide</a:t>
            </a:r>
            <a:endParaRPr lang="en-US" dirty="0"/>
          </a:p>
        </p:txBody>
      </p:sp>
      <p:sp>
        <p:nvSpPr>
          <p:cNvPr id="18436" name="Slide Number Placeholder 3"/>
          <p:cNvSpPr>
            <a:spLocks noGrp="1"/>
          </p:cNvSpPr>
          <p:nvPr>
            <p:ph type="sldNum" sz="quarter" idx="5"/>
          </p:nvPr>
        </p:nvSpPr>
        <p:spPr>
          <a:noFill/>
        </p:spPr>
        <p:txBody>
          <a:bodyPr/>
          <a:lstStyle/>
          <a:p>
            <a:fld id="{BB61A968-0F16-E544-8CF3-134ABFEECB84}" type="slidenum">
              <a:rPr lang="en-US"/>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26DD3932-A504-2847-9803-52AC93FA8D19}" type="slidenum">
              <a:rPr lang="en-US"/>
              <a:pPr/>
              <a:t>5</a:t>
            </a:fld>
            <a:endParaRPr lang="en-US"/>
          </a:p>
        </p:txBody>
      </p:sp>
      <p:sp>
        <p:nvSpPr>
          <p:cNvPr id="29699" name="Rectangle 2"/>
          <p:cNvSpPr>
            <a:spLocks noGrp="1" noRot="1" noChangeAspect="1" noChangeArrowheads="1"/>
          </p:cNvSpPr>
          <p:nvPr>
            <p:ph type="sldImg"/>
          </p:nvPr>
        </p:nvSpPr>
        <p:spPr>
          <a:solidFill>
            <a:srgbClr val="FFFFFF"/>
          </a:solidFill>
          <a:ln/>
        </p:spPr>
      </p:sp>
      <p:sp>
        <p:nvSpPr>
          <p:cNvPr id="29700"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ct val="0"/>
              </a:spcBef>
            </a:pPr>
            <a:endParaRPr lang="en-US" smtClean="0">
              <a:latin typeface="Arial" charset="0"/>
              <a:ea typeface="ＭＳ Ｐゴシック" charset="-128"/>
              <a:cs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26DD3932-A504-2847-9803-52AC93FA8D19}" type="slidenum">
              <a:rPr lang="en-US"/>
              <a:pPr/>
              <a:t>6</a:t>
            </a:fld>
            <a:endParaRPr lang="en-US"/>
          </a:p>
        </p:txBody>
      </p:sp>
      <p:sp>
        <p:nvSpPr>
          <p:cNvPr id="29699" name="Rectangle 2"/>
          <p:cNvSpPr>
            <a:spLocks noGrp="1" noRot="1" noChangeAspect="1" noChangeArrowheads="1"/>
          </p:cNvSpPr>
          <p:nvPr>
            <p:ph type="sldImg"/>
          </p:nvPr>
        </p:nvSpPr>
        <p:spPr>
          <a:solidFill>
            <a:srgbClr val="FFFFFF"/>
          </a:solidFill>
          <a:ln/>
        </p:spPr>
      </p:sp>
      <p:sp>
        <p:nvSpPr>
          <p:cNvPr id="29700"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ct val="0"/>
              </a:spcBef>
            </a:pPr>
            <a:endParaRPr lang="en-US" smtClean="0">
              <a:latin typeface="Arial" charset="0"/>
              <a:ea typeface="ＭＳ Ｐゴシック" charset="-128"/>
              <a:cs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What Is the Single Action Bias? In response to uncertain and risky situations, humans have a tendency to focus and simplify their decision making. Individuals responding to a threat are likely to rely on one action, even when it provides only incremental protection or risk reduction and may not be the most effective option. People often take no further action, presumably because the first one succeeded in reducing their feeling of worry or vulnerability. This phenomenon is called the single action bias.</a:t>
            </a:r>
            <a:r>
              <a:rPr lang="en-US" sz="1200" b="1" kern="1200" baseline="0" dirty="0" smtClean="0">
                <a:solidFill>
                  <a:schemeClr val="tx1"/>
                </a:solidFill>
                <a:latin typeface="+mn-lt"/>
                <a:ea typeface="+mn-ea"/>
                <a:cs typeface="+mn-cs"/>
              </a:rPr>
              <a:t> (From http://www.cred.columbia.edu/guide/guide/sec4.html)</a:t>
            </a:r>
            <a:endParaRPr lang="en-US" dirty="0"/>
          </a:p>
        </p:txBody>
      </p:sp>
      <p:sp>
        <p:nvSpPr>
          <p:cNvPr id="4" name="Slide Number Placeholder 3"/>
          <p:cNvSpPr>
            <a:spLocks noGrp="1"/>
          </p:cNvSpPr>
          <p:nvPr>
            <p:ph type="sldNum" sz="quarter" idx="10"/>
          </p:nvPr>
        </p:nvSpPr>
        <p:spPr/>
        <p:txBody>
          <a:bodyPr/>
          <a:lstStyle/>
          <a:p>
            <a:fld id="{19405D6D-B076-B14D-8710-B710319E88BF}"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pPr eaLnBrk="1" hangingPunct="1">
              <a:spcBef>
                <a:spcPct val="0"/>
              </a:spcBef>
            </a:pPr>
            <a:r>
              <a:rPr lang="en-US" dirty="0" smtClean="0"/>
              <a:t>Q-R code is to the 4C website</a:t>
            </a:r>
            <a:endParaRPr lang="en-US" dirty="0"/>
          </a:p>
        </p:txBody>
      </p:sp>
      <p:sp>
        <p:nvSpPr>
          <p:cNvPr id="87044" name="Slide Number Placeholder 3"/>
          <p:cNvSpPr>
            <a:spLocks noGrp="1"/>
          </p:cNvSpPr>
          <p:nvPr>
            <p:ph type="sldNum" sz="quarter" idx="5"/>
          </p:nvPr>
        </p:nvSpPr>
        <p:spPr>
          <a:noFill/>
        </p:spPr>
        <p:txBody>
          <a:bodyPr/>
          <a:lstStyle/>
          <a:p>
            <a:fld id="{D7B0D61D-8E58-AD4C-9281-03C26F5806A0}" type="slidenum">
              <a:rPr lang="en-US"/>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BD749C-A1A4-954B-B79D-2D83CA48D782}" type="datetimeFigureOut">
              <a:rPr lang="en-US" smtClean="0"/>
              <a:pPr/>
              <a:t>11/9/10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EDFF8-783A-F74D-B351-0609A06037D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BD749C-A1A4-954B-B79D-2D83CA48D782}" type="datetimeFigureOut">
              <a:rPr lang="en-US" smtClean="0"/>
              <a:pPr/>
              <a:t>11/9/10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EDFF8-783A-F74D-B351-0609A06037D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BD749C-A1A4-954B-B79D-2D83CA48D782}" type="datetimeFigureOut">
              <a:rPr lang="en-US" smtClean="0"/>
              <a:pPr/>
              <a:t>11/9/10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EDFF8-783A-F74D-B351-0609A06037D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BD749C-A1A4-954B-B79D-2D83CA48D782}" type="datetimeFigureOut">
              <a:rPr lang="en-US" smtClean="0"/>
              <a:pPr/>
              <a:t>11/9/10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EDFF8-783A-F74D-B351-0609A06037D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BD749C-A1A4-954B-B79D-2D83CA48D782}" type="datetimeFigureOut">
              <a:rPr lang="en-US" smtClean="0"/>
              <a:pPr/>
              <a:t>11/9/10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EDFF8-783A-F74D-B351-0609A06037D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BD749C-A1A4-954B-B79D-2D83CA48D782}" type="datetimeFigureOut">
              <a:rPr lang="en-US" smtClean="0"/>
              <a:pPr/>
              <a:t>11/9/10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0EDFF8-783A-F74D-B351-0609A06037D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BD749C-A1A4-954B-B79D-2D83CA48D782}" type="datetimeFigureOut">
              <a:rPr lang="en-US" smtClean="0"/>
              <a:pPr/>
              <a:t>11/9/10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0EDFF8-783A-F74D-B351-0609A06037D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BD749C-A1A4-954B-B79D-2D83CA48D782}" type="datetimeFigureOut">
              <a:rPr lang="en-US" smtClean="0"/>
              <a:pPr/>
              <a:t>11/9/10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0EDFF8-783A-F74D-B351-0609A06037D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BD749C-A1A4-954B-B79D-2D83CA48D782}" type="datetimeFigureOut">
              <a:rPr lang="en-US" smtClean="0"/>
              <a:pPr/>
              <a:t>11/9/10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0EDFF8-783A-F74D-B351-0609A06037D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BD749C-A1A4-954B-B79D-2D83CA48D782}" type="datetimeFigureOut">
              <a:rPr lang="en-US" smtClean="0"/>
              <a:pPr/>
              <a:t>11/9/10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0EDFF8-783A-F74D-B351-0609A06037D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BD749C-A1A4-954B-B79D-2D83CA48D782}" type="datetimeFigureOut">
              <a:rPr lang="en-US" smtClean="0"/>
              <a:pPr/>
              <a:t>11/9/10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0EDFF8-783A-F74D-B351-0609A06037D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BD749C-A1A4-954B-B79D-2D83CA48D782}" type="datetimeFigureOut">
              <a:rPr lang="en-US" smtClean="0"/>
              <a:pPr/>
              <a:t>11/9/10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0EDFF8-783A-F74D-B351-0609A06037D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image" Target="../media/image2.png"/><Relationship Id="rId5" Type="http://schemas.openxmlformats.org/officeDocument/2006/relationships/image" Target="../media/image12.png"/><Relationship Id="rId7"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png"/><Relationship Id="rId6"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4" Type="http://schemas.openxmlformats.org/officeDocument/2006/relationships/image" Target="../media/image4.jpeg"/><Relationship Id="rId10" Type="http://schemas.openxmlformats.org/officeDocument/2006/relationships/image" Target="../media/image10.png"/><Relationship Id="rId5" Type="http://schemas.openxmlformats.org/officeDocument/2006/relationships/image" Target="../media/image5.jpeg"/><Relationship Id="rId7" Type="http://schemas.openxmlformats.org/officeDocument/2006/relationships/image" Target="../media/image7.jpeg"/><Relationship Id="rId1" Type="http://schemas.openxmlformats.org/officeDocument/2006/relationships/slideLayout" Target="../slideLayouts/slideLayout7.xml"/><Relationship Id="rId2" Type="http://schemas.openxmlformats.org/officeDocument/2006/relationships/notesSlide" Target="../notesSlides/notesSlide2.xml"/><Relationship Id="rId9" Type="http://schemas.openxmlformats.org/officeDocument/2006/relationships/image" Target="../media/image9.pdf"/><Relationship Id="rId3" Type="http://schemas.openxmlformats.org/officeDocument/2006/relationships/image" Target="../media/image3.jpeg"/><Relationship Id="rId6" Type="http://schemas.openxmlformats.org/officeDocument/2006/relationships/image" Target="../media/image6.jpeg"/></Relationships>
</file>

<file path=ppt/slides/_rels/slide6.xml.rels><?xml version="1.0" encoding="UTF-8" standalone="yes"?>
<Relationships xmlns="http://schemas.openxmlformats.org/package/2006/relationships"><Relationship Id="rId8" Type="http://schemas.openxmlformats.org/officeDocument/2006/relationships/image" Target="../media/image8.jpeg"/><Relationship Id="rId4" Type="http://schemas.openxmlformats.org/officeDocument/2006/relationships/image" Target="../media/image4.jpeg"/><Relationship Id="rId5" Type="http://schemas.openxmlformats.org/officeDocument/2006/relationships/image" Target="../media/image5.jpeg"/><Relationship Id="rId7" Type="http://schemas.openxmlformats.org/officeDocument/2006/relationships/image" Target="../media/image7.jpeg"/><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jpeg"/><Relationship Id="rId6"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3"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3"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9"/>
          <p:cNvGrpSpPr>
            <a:grpSpLocks/>
          </p:cNvGrpSpPr>
          <p:nvPr/>
        </p:nvGrpSpPr>
        <p:grpSpPr bwMode="auto">
          <a:xfrm>
            <a:off x="228600" y="68262"/>
            <a:ext cx="7543800" cy="1836738"/>
            <a:chOff x="609600" y="5181600"/>
            <a:chExt cx="8467530" cy="2057400"/>
          </a:xfrm>
        </p:grpSpPr>
        <p:pic>
          <p:nvPicPr>
            <p:cNvPr id="17416" name="Picture 9" descr="4C_Logo_EPS.eps"/>
            <p:cNvPicPr>
              <a:picLocks noChangeAspect="1"/>
            </p:cNvPicPr>
            <p:nvPr/>
          </p:nvPicPr>
          <p:blipFill>
            <a:blip r:embed="rId3"/>
            <a:srcRect l="27475" t="4546" r="1550" b="9091"/>
            <a:stretch>
              <a:fillRect/>
            </a:stretch>
          </p:blipFill>
          <p:spPr bwMode="auto">
            <a:xfrm>
              <a:off x="2363508" y="5181600"/>
              <a:ext cx="6713622" cy="2057400"/>
            </a:xfrm>
            <a:prstGeom prst="rect">
              <a:avLst/>
            </a:prstGeom>
            <a:noFill/>
            <a:ln w="0">
              <a:solidFill>
                <a:schemeClr val="bg1"/>
              </a:solidFill>
              <a:miter lim="800000"/>
              <a:headEnd/>
              <a:tailEnd/>
            </a:ln>
          </p:spPr>
        </p:pic>
        <p:pic>
          <p:nvPicPr>
            <p:cNvPr id="17417" name="Picture 9" descr="4C_Logo_EPS.eps"/>
            <p:cNvPicPr>
              <a:picLocks noChangeAspect="1"/>
            </p:cNvPicPr>
            <p:nvPr/>
          </p:nvPicPr>
          <p:blipFill>
            <a:blip r:embed="rId4"/>
            <a:srcRect l="1144" t="14102" r="78693" b="9091"/>
            <a:stretch>
              <a:fillRect/>
            </a:stretch>
          </p:blipFill>
          <p:spPr bwMode="auto">
            <a:xfrm>
              <a:off x="609600" y="5189483"/>
              <a:ext cx="1981200" cy="1900745"/>
            </a:xfrm>
            <a:prstGeom prst="rect">
              <a:avLst/>
            </a:prstGeom>
            <a:noFill/>
            <a:ln w="0">
              <a:solidFill>
                <a:schemeClr val="bg1"/>
              </a:solidFill>
              <a:miter lim="800000"/>
              <a:headEnd/>
              <a:tailEnd/>
            </a:ln>
          </p:spPr>
        </p:pic>
      </p:grpSp>
      <p:sp>
        <p:nvSpPr>
          <p:cNvPr id="17411" name="TextBox 14"/>
          <p:cNvSpPr txBox="1">
            <a:spLocks noChangeArrowheads="1"/>
          </p:cNvSpPr>
          <p:nvPr/>
        </p:nvSpPr>
        <p:spPr bwMode="auto">
          <a:xfrm>
            <a:off x="457200" y="4141113"/>
            <a:ext cx="8077200" cy="1246495"/>
          </a:xfrm>
          <a:prstGeom prst="rect">
            <a:avLst/>
          </a:prstGeom>
          <a:noFill/>
          <a:ln w="9525">
            <a:noFill/>
            <a:miter lim="800000"/>
            <a:headEnd/>
            <a:tailEnd/>
          </a:ln>
        </p:spPr>
        <p:txBody>
          <a:bodyPr>
            <a:prstTxWarp prst="textNoShape">
              <a:avLst/>
            </a:prstTxWarp>
            <a:spAutoFit/>
          </a:bodyPr>
          <a:lstStyle/>
          <a:p>
            <a:r>
              <a:rPr lang="en-US" sz="2500" b="1" dirty="0" smtClean="0">
                <a:solidFill>
                  <a:srgbClr val="5884C3"/>
                </a:solidFill>
              </a:rPr>
              <a:t>Community Meeting on a Future Vision for COSEE &amp; NSF Ocean Science Education</a:t>
            </a:r>
          </a:p>
          <a:p>
            <a:r>
              <a:rPr lang="en-US" sz="2500" dirty="0" smtClean="0">
                <a:solidFill>
                  <a:srgbClr val="4C4D4A"/>
                </a:solidFill>
              </a:rPr>
              <a:t>November 3, </a:t>
            </a:r>
            <a:r>
              <a:rPr lang="en-US" sz="2500" dirty="0">
                <a:solidFill>
                  <a:srgbClr val="4C4D4A"/>
                </a:solidFill>
              </a:rPr>
              <a:t>2010</a:t>
            </a:r>
          </a:p>
        </p:txBody>
      </p:sp>
      <p:sp>
        <p:nvSpPr>
          <p:cNvPr id="2052" name="Title 1"/>
          <p:cNvSpPr>
            <a:spLocks noGrp="1"/>
          </p:cNvSpPr>
          <p:nvPr>
            <p:ph type="ctrTitle"/>
          </p:nvPr>
        </p:nvSpPr>
        <p:spPr>
          <a:xfrm>
            <a:off x="27432" y="1772185"/>
            <a:ext cx="9144000" cy="2236113"/>
          </a:xfrm>
        </p:spPr>
        <p:txBody>
          <a:bodyPr rtlCol="0">
            <a:normAutofit/>
          </a:bodyPr>
          <a:lstStyle/>
          <a:p>
            <a:pPr eaLnBrk="1" fontAlgn="auto" hangingPunct="1">
              <a:spcAft>
                <a:spcPts val="0"/>
              </a:spcAft>
              <a:defRPr/>
            </a:pPr>
            <a:r>
              <a:rPr lang="en-US" sz="3200" b="1" dirty="0" smtClean="0">
                <a:solidFill>
                  <a:srgbClr val="4C4D4A"/>
                </a:solidFill>
                <a:ea typeface="+mj-ea"/>
                <a:cs typeface="+mj-cs"/>
              </a:rPr>
              <a:t>Effectively Educating the Public and </a:t>
            </a:r>
            <a:br>
              <a:rPr lang="en-US" sz="3200" b="1" dirty="0" smtClean="0">
                <a:solidFill>
                  <a:srgbClr val="4C4D4A"/>
                </a:solidFill>
                <a:ea typeface="+mj-ea"/>
                <a:cs typeface="+mj-cs"/>
              </a:rPr>
            </a:br>
            <a:r>
              <a:rPr lang="en-US" sz="3200" b="1" dirty="0" smtClean="0">
                <a:solidFill>
                  <a:srgbClr val="4C4D4A"/>
                </a:solidFill>
                <a:ea typeface="+mj-ea"/>
                <a:cs typeface="+mj-cs"/>
              </a:rPr>
              <a:t>Decision-Makers abou</a:t>
            </a:r>
            <a:r>
              <a:rPr lang="en-US" sz="3200" b="1" dirty="0" smtClean="0">
                <a:solidFill>
                  <a:srgbClr val="4C4D4A"/>
                </a:solidFill>
              </a:rPr>
              <a:t>t the State of our Oceans:</a:t>
            </a:r>
            <a:br>
              <a:rPr lang="en-US" sz="3200" b="1" dirty="0" smtClean="0">
                <a:solidFill>
                  <a:srgbClr val="4C4D4A"/>
                </a:solidFill>
              </a:rPr>
            </a:br>
            <a:r>
              <a:rPr lang="en-US" sz="3200" b="1" dirty="0" smtClean="0">
                <a:solidFill>
                  <a:srgbClr val="4C4D4A"/>
                </a:solidFill>
              </a:rPr>
              <a:t>Five Guiding Principles</a:t>
            </a:r>
            <a:endParaRPr lang="en-US" sz="3200" b="1" dirty="0" smtClean="0">
              <a:solidFill>
                <a:srgbClr val="4C4D4A"/>
              </a:solidFill>
              <a:ea typeface="+mj-ea"/>
              <a:cs typeface="+mj-cs"/>
            </a:endParaRPr>
          </a:p>
        </p:txBody>
      </p:sp>
      <p:sp>
        <p:nvSpPr>
          <p:cNvPr id="17413" name="Rectangle 5"/>
          <p:cNvSpPr>
            <a:spLocks noChangeArrowheads="1"/>
          </p:cNvSpPr>
          <p:nvPr/>
        </p:nvSpPr>
        <p:spPr bwMode="auto">
          <a:xfrm>
            <a:off x="762000" y="5141149"/>
            <a:ext cx="8001000" cy="1308050"/>
          </a:xfrm>
          <a:prstGeom prst="rect">
            <a:avLst/>
          </a:prstGeom>
          <a:noFill/>
          <a:ln w="9525">
            <a:noFill/>
            <a:miter lim="800000"/>
            <a:headEnd/>
            <a:tailEnd/>
          </a:ln>
        </p:spPr>
        <p:txBody>
          <a:bodyPr>
            <a:prstTxWarp prst="textNoShape">
              <a:avLst/>
            </a:prstTxWarp>
            <a:spAutoFit/>
          </a:bodyPr>
          <a:lstStyle/>
          <a:p>
            <a:pPr algn="r"/>
            <a:r>
              <a:rPr lang="en-US" dirty="0" smtClean="0">
                <a:solidFill>
                  <a:srgbClr val="306F7F"/>
                </a:solidFill>
                <a:latin typeface="Calibri" charset="0"/>
                <a:ea typeface="Helvetica" charset="0"/>
                <a:cs typeface="Helvetica" charset="0"/>
              </a:rPr>
              <a:t>Edward Maibach, M.P.H., Ph.D.</a:t>
            </a:r>
          </a:p>
          <a:p>
            <a:pPr algn="r"/>
            <a:r>
              <a:rPr lang="en-US" dirty="0" err="1" smtClean="0">
                <a:solidFill>
                  <a:srgbClr val="4C4D4A"/>
                </a:solidFill>
                <a:latin typeface="Calibri" charset="0"/>
                <a:ea typeface="Helvetica" charset="0"/>
                <a:cs typeface="Helvetica" charset="0"/>
              </a:rPr>
              <a:t>emaibach@gmu.edu</a:t>
            </a:r>
            <a:endParaRPr lang="en-US" dirty="0" smtClean="0">
              <a:solidFill>
                <a:srgbClr val="4C4D4A"/>
              </a:solidFill>
              <a:latin typeface="Calibri" charset="0"/>
              <a:ea typeface="Helvetica" charset="0"/>
              <a:cs typeface="Helvetica" charset="0"/>
            </a:endParaRPr>
          </a:p>
          <a:p>
            <a:pPr algn="r"/>
            <a:endParaRPr lang="en-US" b="1" dirty="0" smtClean="0">
              <a:solidFill>
                <a:srgbClr val="306F7F"/>
              </a:solidFill>
              <a:latin typeface="Calibri" charset="0"/>
              <a:ea typeface="Helvetica" charset="0"/>
              <a:cs typeface="Helvetica" charset="0"/>
            </a:endParaRPr>
          </a:p>
          <a:p>
            <a:pPr algn="r"/>
            <a:endParaRPr lang="en-US" sz="2500" b="1" dirty="0">
              <a:solidFill>
                <a:srgbClr val="306F7F"/>
              </a:solidFill>
              <a:latin typeface="Calibri" charset="0"/>
              <a:ea typeface="Helvetica" charset="0"/>
              <a:cs typeface="Helvetica" charset="0"/>
            </a:endParaRPr>
          </a:p>
        </p:txBody>
      </p:sp>
      <p:sp>
        <p:nvSpPr>
          <p:cNvPr id="11" name="Rectangle 10"/>
          <p:cNvSpPr>
            <a:spLocks/>
          </p:cNvSpPr>
          <p:nvPr/>
        </p:nvSpPr>
        <p:spPr>
          <a:xfrm flipV="1">
            <a:off x="0" y="6553200"/>
            <a:ext cx="9171432" cy="320040"/>
          </a:xfrm>
          <a:prstGeom prst="rect">
            <a:avLst/>
          </a:prstGeom>
          <a:gradFill flip="none" rotWithShape="1">
            <a:gsLst>
              <a:gs pos="0">
                <a:schemeClr val="accent1">
                  <a:lumMod val="90000"/>
                  <a:shade val="30000"/>
                  <a:satMod val="115000"/>
                </a:schemeClr>
              </a:gs>
              <a:gs pos="50000">
                <a:schemeClr val="accent1">
                  <a:lumMod val="90000"/>
                  <a:shade val="67500"/>
                  <a:satMod val="115000"/>
                </a:schemeClr>
              </a:gs>
              <a:gs pos="100000">
                <a:schemeClr val="accent1">
                  <a:lumMod val="90000"/>
                  <a:shade val="100000"/>
                  <a:satMod val="11500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8" name="Subtitle 2"/>
          <p:cNvSpPr txBox="1">
            <a:spLocks/>
          </p:cNvSpPr>
          <p:nvPr/>
        </p:nvSpPr>
        <p:spPr bwMode="auto">
          <a:xfrm>
            <a:off x="0" y="457200"/>
            <a:ext cx="9144000" cy="2895600"/>
          </a:xfrm>
          <a:prstGeom prst="rect">
            <a:avLst/>
          </a:prstGeom>
          <a:noFill/>
          <a:ln w="9525">
            <a:noFill/>
            <a:miter lim="800000"/>
            <a:headEnd/>
            <a:tailEnd/>
          </a:ln>
        </p:spPr>
        <p:txBody>
          <a:bodyPr>
            <a:prstTxWarp prst="textNoShape">
              <a:avLst/>
            </a:prstTxWarp>
          </a:bodyPr>
          <a:lstStyle/>
          <a:p>
            <a:pPr algn="ctr">
              <a:spcBef>
                <a:spcPct val="20000"/>
              </a:spcBef>
              <a:buFont typeface="Arial" charset="0"/>
              <a:buNone/>
            </a:pPr>
            <a:r>
              <a:rPr lang="en-US" sz="3200" dirty="0" smtClean="0">
                <a:solidFill>
                  <a:srgbClr val="4C4D4A"/>
                </a:solidFill>
                <a:latin typeface="Calibri" charset="0"/>
              </a:rPr>
              <a:t> </a:t>
            </a:r>
            <a:r>
              <a:rPr lang="en-US" sz="2800" dirty="0" smtClean="0">
                <a:solidFill>
                  <a:srgbClr val="4C4D4A"/>
                </a:solidFill>
                <a:latin typeface="Calibri" charset="0"/>
              </a:rPr>
              <a:t>All 4C reports </a:t>
            </a:r>
            <a:r>
              <a:rPr lang="en-US" sz="2800" dirty="0">
                <a:solidFill>
                  <a:srgbClr val="4C4D4A"/>
                </a:solidFill>
                <a:latin typeface="Calibri" charset="0"/>
              </a:rPr>
              <a:t>can be downloaded at:</a:t>
            </a:r>
            <a:r>
              <a:rPr lang="en-US" sz="2800" dirty="0" smtClean="0">
                <a:solidFill>
                  <a:srgbClr val="4C4D4A"/>
                </a:solidFill>
                <a:latin typeface="Calibri" charset="0"/>
              </a:rPr>
              <a:t> </a:t>
            </a:r>
          </a:p>
          <a:p>
            <a:pPr algn="ctr">
              <a:spcBef>
                <a:spcPct val="20000"/>
              </a:spcBef>
              <a:buFont typeface="Arial" charset="0"/>
              <a:buNone/>
            </a:pPr>
            <a:r>
              <a:rPr lang="en-US" sz="4800" dirty="0" smtClean="0">
                <a:solidFill>
                  <a:schemeClr val="accent5">
                    <a:lumMod val="50000"/>
                  </a:schemeClr>
                </a:solidFill>
                <a:latin typeface="Calibri" charset="0"/>
              </a:rPr>
              <a:t>Climate</a:t>
            </a:r>
            <a:r>
              <a:rPr lang="en-US" sz="4800" b="1" dirty="0" smtClean="0">
                <a:solidFill>
                  <a:srgbClr val="4C4D4A"/>
                </a:solidFill>
                <a:latin typeface="Calibri" charset="0"/>
              </a:rPr>
              <a:t>change</a:t>
            </a:r>
            <a:r>
              <a:rPr lang="en-US" sz="4800" dirty="0" smtClean="0">
                <a:solidFill>
                  <a:schemeClr val="accent5">
                    <a:lumMod val="50000"/>
                  </a:schemeClr>
                </a:solidFill>
                <a:latin typeface="Calibri" charset="0"/>
              </a:rPr>
              <a:t>communication</a:t>
            </a:r>
            <a:r>
              <a:rPr lang="en-US" sz="4800" b="1" dirty="0" smtClean="0">
                <a:solidFill>
                  <a:srgbClr val="4C4D4A"/>
                </a:solidFill>
                <a:latin typeface="Calibri" charset="0"/>
              </a:rPr>
              <a:t>.org</a:t>
            </a:r>
            <a:endParaRPr lang="en-US" sz="4800" b="1" dirty="0" smtClean="0">
              <a:solidFill>
                <a:srgbClr val="444255"/>
              </a:solidFill>
              <a:latin typeface="Calibri" charset="0"/>
            </a:endParaRPr>
          </a:p>
          <a:p>
            <a:pPr algn="ctr">
              <a:spcBef>
                <a:spcPct val="20000"/>
              </a:spcBef>
              <a:buFont typeface="Arial" charset="0"/>
              <a:buNone/>
            </a:pPr>
            <a:endParaRPr lang="en-US" sz="3200" dirty="0">
              <a:solidFill>
                <a:srgbClr val="444255"/>
              </a:solidFill>
              <a:latin typeface="Calibri" charset="0"/>
            </a:endParaRPr>
          </a:p>
          <a:p>
            <a:pPr algn="ctr">
              <a:spcBef>
                <a:spcPct val="20000"/>
              </a:spcBef>
              <a:buFont typeface="Arial" charset="0"/>
              <a:buNone/>
            </a:pPr>
            <a:r>
              <a:rPr lang="en-US" sz="3200" dirty="0">
                <a:solidFill>
                  <a:srgbClr val="444255"/>
                </a:solidFill>
                <a:latin typeface="Calibri" charset="0"/>
              </a:rPr>
              <a:t/>
            </a:r>
            <a:br>
              <a:rPr lang="en-US" sz="3200" dirty="0">
                <a:solidFill>
                  <a:srgbClr val="444255"/>
                </a:solidFill>
                <a:latin typeface="Calibri" charset="0"/>
              </a:rPr>
            </a:br>
            <a:r>
              <a:rPr lang="en-US" sz="3200" dirty="0">
                <a:solidFill>
                  <a:srgbClr val="444255"/>
                </a:solidFill>
                <a:latin typeface="Calibri" charset="0"/>
              </a:rPr>
              <a:t> </a:t>
            </a:r>
          </a:p>
          <a:p>
            <a:pPr algn="ctr">
              <a:spcBef>
                <a:spcPct val="20000"/>
              </a:spcBef>
              <a:buFont typeface="Arial" charset="0"/>
              <a:buNone/>
            </a:pPr>
            <a:endParaRPr lang="en-US" sz="3200" i="1" dirty="0">
              <a:latin typeface="Calibri" charset="0"/>
            </a:endParaRPr>
          </a:p>
        </p:txBody>
      </p:sp>
      <p:sp>
        <p:nvSpPr>
          <p:cNvPr id="11" name="Rectangle 10"/>
          <p:cNvSpPr/>
          <p:nvPr/>
        </p:nvSpPr>
        <p:spPr>
          <a:xfrm flipV="1">
            <a:off x="0" y="6248400"/>
            <a:ext cx="9144000" cy="304800"/>
          </a:xfrm>
          <a:prstGeom prst="rect">
            <a:avLst/>
          </a:prstGeom>
          <a:gradFill flip="none" rotWithShape="1">
            <a:gsLst>
              <a:gs pos="0">
                <a:schemeClr val="accent1">
                  <a:lumMod val="90000"/>
                  <a:shade val="30000"/>
                  <a:satMod val="115000"/>
                </a:schemeClr>
              </a:gs>
              <a:gs pos="50000">
                <a:schemeClr val="accent1">
                  <a:lumMod val="90000"/>
                  <a:shade val="67500"/>
                  <a:satMod val="115000"/>
                </a:schemeClr>
              </a:gs>
              <a:gs pos="100000">
                <a:schemeClr val="accent1">
                  <a:lumMod val="90000"/>
                  <a:shade val="100000"/>
                  <a:satMod val="11500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p:nvPr/>
        </p:nvSpPr>
        <p:spPr>
          <a:xfrm>
            <a:off x="0" y="5638800"/>
            <a:ext cx="91440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 name="Group 9"/>
          <p:cNvGrpSpPr>
            <a:grpSpLocks/>
          </p:cNvGrpSpPr>
          <p:nvPr/>
        </p:nvGrpSpPr>
        <p:grpSpPr bwMode="auto">
          <a:xfrm>
            <a:off x="76200" y="5097462"/>
            <a:ext cx="7543800" cy="1836738"/>
            <a:chOff x="609600" y="5181600"/>
            <a:chExt cx="8467530" cy="2057400"/>
          </a:xfrm>
        </p:grpSpPr>
        <p:pic>
          <p:nvPicPr>
            <p:cNvPr id="9" name="Picture 9" descr="4C_Logo_EPS.eps"/>
            <p:cNvPicPr>
              <a:picLocks noChangeAspect="1"/>
            </p:cNvPicPr>
            <p:nvPr/>
          </p:nvPicPr>
          <p:blipFill>
            <a:blip r:embed="rId3">
              <a:clrChange>
                <a:clrFrom>
                  <a:srgbClr val="FFFFFF"/>
                </a:clrFrom>
                <a:clrTo>
                  <a:srgbClr val="FFFFFF">
                    <a:alpha val="0"/>
                  </a:srgbClr>
                </a:clrTo>
              </a:clrChange>
            </a:blip>
            <a:srcRect l="27475" t="4546" r="1550" b="9091"/>
            <a:stretch>
              <a:fillRect/>
            </a:stretch>
          </p:blipFill>
          <p:spPr bwMode="auto">
            <a:xfrm>
              <a:off x="2363508" y="5181600"/>
              <a:ext cx="6713622" cy="2057400"/>
            </a:xfrm>
            <a:prstGeom prst="rect">
              <a:avLst/>
            </a:prstGeom>
            <a:noFill/>
            <a:ln w="0">
              <a:noFill/>
              <a:miter lim="800000"/>
              <a:headEnd/>
              <a:tailEnd/>
            </a:ln>
          </p:spPr>
        </p:pic>
        <p:pic>
          <p:nvPicPr>
            <p:cNvPr id="10" name="Picture 9" descr="4C_Logo_EPS.eps"/>
            <p:cNvPicPr>
              <a:picLocks noChangeAspect="1"/>
            </p:cNvPicPr>
            <p:nvPr/>
          </p:nvPicPr>
          <p:blipFill>
            <a:blip r:embed="rId4">
              <a:clrChange>
                <a:clrFrom>
                  <a:srgbClr val="FFFFFF"/>
                </a:clrFrom>
                <a:clrTo>
                  <a:srgbClr val="FFFFFF">
                    <a:alpha val="0"/>
                  </a:srgbClr>
                </a:clrTo>
              </a:clrChange>
            </a:blip>
            <a:srcRect l="1144" t="14102" r="78693" b="9091"/>
            <a:stretch>
              <a:fillRect/>
            </a:stretch>
          </p:blipFill>
          <p:spPr bwMode="auto">
            <a:xfrm>
              <a:off x="609600" y="5189483"/>
              <a:ext cx="1981200" cy="1900745"/>
            </a:xfrm>
            <a:prstGeom prst="rect">
              <a:avLst/>
            </a:prstGeom>
            <a:noFill/>
            <a:ln w="0">
              <a:noFill/>
              <a:miter lim="800000"/>
              <a:headEnd/>
              <a:tailEnd/>
            </a:ln>
          </p:spPr>
        </p:pic>
      </p:grpSp>
      <p:grpSp>
        <p:nvGrpSpPr>
          <p:cNvPr id="3" name="Group 16"/>
          <p:cNvGrpSpPr/>
          <p:nvPr/>
        </p:nvGrpSpPr>
        <p:grpSpPr>
          <a:xfrm>
            <a:off x="2609887" y="2341479"/>
            <a:ext cx="3809037" cy="2649072"/>
            <a:chOff x="550863" y="1905000"/>
            <a:chExt cx="8726487" cy="6069013"/>
          </a:xfrm>
        </p:grpSpPr>
        <p:pic>
          <p:nvPicPr>
            <p:cNvPr id="12" name="Picture 3"/>
            <p:cNvPicPr>
              <a:picLocks noChangeAspect="1" noChangeArrowheads="1"/>
            </p:cNvPicPr>
            <p:nvPr/>
          </p:nvPicPr>
          <p:blipFill>
            <a:blip r:embed="rId5"/>
            <a:srcRect/>
            <a:stretch>
              <a:fillRect/>
            </a:stretch>
          </p:blipFill>
          <p:spPr bwMode="auto">
            <a:xfrm rot="20452022">
              <a:off x="550863" y="2425700"/>
              <a:ext cx="4094162" cy="5445125"/>
            </a:xfrm>
            <a:prstGeom prst="rect">
              <a:avLst/>
            </a:prstGeom>
            <a:noFill/>
            <a:ln w="9525">
              <a:noFill/>
              <a:miter lim="800000"/>
              <a:headEnd/>
              <a:tailEnd/>
            </a:ln>
          </p:spPr>
        </p:pic>
        <p:pic>
          <p:nvPicPr>
            <p:cNvPr id="15" name="Picture 2"/>
            <p:cNvPicPr>
              <a:picLocks noChangeAspect="1" noChangeArrowheads="1"/>
            </p:cNvPicPr>
            <p:nvPr/>
          </p:nvPicPr>
          <p:blipFill>
            <a:blip r:embed="rId6"/>
            <a:srcRect/>
            <a:stretch>
              <a:fillRect/>
            </a:stretch>
          </p:blipFill>
          <p:spPr bwMode="auto">
            <a:xfrm rot="750460">
              <a:off x="4973638" y="2381250"/>
              <a:ext cx="4303712" cy="5592763"/>
            </a:xfrm>
            <a:prstGeom prst="rect">
              <a:avLst/>
            </a:prstGeom>
            <a:noFill/>
            <a:ln w="9525">
              <a:noFill/>
              <a:miter lim="800000"/>
              <a:headEnd/>
              <a:tailEnd/>
            </a:ln>
          </p:spPr>
        </p:pic>
        <p:pic>
          <p:nvPicPr>
            <p:cNvPr id="16" name="Picture 2"/>
            <p:cNvPicPr>
              <a:picLocks noChangeAspect="1" noChangeArrowheads="1"/>
            </p:cNvPicPr>
            <p:nvPr/>
          </p:nvPicPr>
          <p:blipFill>
            <a:blip r:embed="rId7"/>
            <a:srcRect/>
            <a:stretch>
              <a:fillRect/>
            </a:stretch>
          </p:blipFill>
          <p:spPr bwMode="auto">
            <a:xfrm>
              <a:off x="2371725" y="1905000"/>
              <a:ext cx="4333875" cy="5829300"/>
            </a:xfrm>
            <a:prstGeom prst="rect">
              <a:avLst/>
            </a:prstGeom>
            <a:noFill/>
            <a:ln w="9525">
              <a:noFill/>
              <a:miter lim="800000"/>
              <a:headEnd/>
              <a:tailEnd/>
            </a:ln>
          </p:spPr>
        </p:pic>
      </p:grpSp>
      <p:sp>
        <p:nvSpPr>
          <p:cNvPr id="19" name="Rectangle 18"/>
          <p:cNvSpPr>
            <a:spLocks/>
          </p:cNvSpPr>
          <p:nvPr/>
        </p:nvSpPr>
        <p:spPr>
          <a:xfrm flipV="1">
            <a:off x="0" y="6553200"/>
            <a:ext cx="9171432" cy="320040"/>
          </a:xfrm>
          <a:prstGeom prst="rect">
            <a:avLst/>
          </a:prstGeom>
          <a:gradFill flip="none" rotWithShape="1">
            <a:gsLst>
              <a:gs pos="0">
                <a:schemeClr val="accent1">
                  <a:lumMod val="90000"/>
                  <a:shade val="30000"/>
                  <a:satMod val="115000"/>
                </a:schemeClr>
              </a:gs>
              <a:gs pos="50000">
                <a:schemeClr val="accent1">
                  <a:lumMod val="90000"/>
                  <a:shade val="67500"/>
                  <a:satMod val="115000"/>
                </a:schemeClr>
              </a:gs>
              <a:gs pos="100000">
                <a:schemeClr val="accent1">
                  <a:lumMod val="90000"/>
                  <a:shade val="100000"/>
                  <a:satMod val="11500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848600" cy="1143000"/>
          </a:xfrm>
        </p:spPr>
        <p:txBody>
          <a:bodyPr>
            <a:normAutofit/>
          </a:bodyPr>
          <a:lstStyle/>
          <a:p>
            <a:pPr algn="l"/>
            <a:r>
              <a:rPr lang="en-US" sz="3200" b="1" dirty="0" smtClean="0"/>
              <a:t>#1: The less you say, the more you’re heard.</a:t>
            </a:r>
            <a:endParaRPr lang="en-US" sz="3200" b="1" dirty="0"/>
          </a:p>
        </p:txBody>
      </p:sp>
      <p:sp>
        <p:nvSpPr>
          <p:cNvPr id="3" name="Content Placeholder 2"/>
          <p:cNvSpPr>
            <a:spLocks noGrp="1"/>
          </p:cNvSpPr>
          <p:nvPr>
            <p:ph idx="1"/>
          </p:nvPr>
        </p:nvSpPr>
        <p:spPr>
          <a:xfrm>
            <a:off x="457200" y="1463040"/>
            <a:ext cx="8229600" cy="4525963"/>
          </a:xfrm>
        </p:spPr>
        <p:txBody>
          <a:bodyPr>
            <a:normAutofit fontScale="92500" lnSpcReduction="10000"/>
          </a:bodyPr>
          <a:lstStyle/>
          <a:p>
            <a:pPr lvl="0"/>
            <a:r>
              <a:rPr lang="en-US" sz="2800" dirty="0" smtClean="0"/>
              <a:t>Identify the few most important things you want to say.</a:t>
            </a:r>
          </a:p>
          <a:p>
            <a:pPr lvl="0"/>
            <a:r>
              <a:rPr lang="en-US" sz="2800" dirty="0" smtClean="0"/>
              <a:t>Say them early and often. </a:t>
            </a:r>
          </a:p>
          <a:p>
            <a:pPr lvl="0"/>
            <a:r>
              <a:rPr lang="en-US" sz="2800" dirty="0" smtClean="0"/>
              <a:t>Encourage everyone in your community to say them early and often. </a:t>
            </a:r>
          </a:p>
          <a:p>
            <a:pPr lvl="0"/>
            <a:r>
              <a:rPr lang="en-US" sz="2800" dirty="0" smtClean="0"/>
              <a:t>Make it easy for people in your priority audiences to say them to each other. </a:t>
            </a:r>
          </a:p>
          <a:p>
            <a:pPr lvl="0"/>
            <a:endParaRPr lang="en-US" sz="2800" dirty="0" smtClean="0"/>
          </a:p>
          <a:p>
            <a:pPr lvl="0">
              <a:buNone/>
            </a:pPr>
            <a:r>
              <a:rPr lang="en-US" sz="2800" dirty="0" smtClean="0"/>
              <a:t>The formula for public education effectiveness: </a:t>
            </a:r>
          </a:p>
          <a:p>
            <a:pPr lvl="0">
              <a:buNone/>
            </a:pPr>
            <a:r>
              <a:rPr lang="en-US" sz="2800" i="1" dirty="0" smtClean="0"/>
              <a:t>“Simple clear messages, repeated often, by a variety of trusted sources.”</a:t>
            </a:r>
          </a:p>
          <a:p>
            <a:endParaRPr lang="en-US" dirty="0"/>
          </a:p>
        </p:txBody>
      </p:sp>
      <p:sp>
        <p:nvSpPr>
          <p:cNvPr id="4" name="Rectangle 3"/>
          <p:cNvSpPr>
            <a:spLocks/>
          </p:cNvSpPr>
          <p:nvPr/>
        </p:nvSpPr>
        <p:spPr>
          <a:xfrm flipV="1">
            <a:off x="-27432" y="0"/>
            <a:ext cx="9171432" cy="320040"/>
          </a:xfrm>
          <a:prstGeom prst="rect">
            <a:avLst/>
          </a:prstGeom>
          <a:gradFill flip="none" rotWithShape="1">
            <a:gsLst>
              <a:gs pos="0">
                <a:schemeClr val="accent1">
                  <a:lumMod val="90000"/>
                  <a:shade val="30000"/>
                  <a:satMod val="115000"/>
                </a:schemeClr>
              </a:gs>
              <a:gs pos="50000">
                <a:schemeClr val="accent1">
                  <a:lumMod val="90000"/>
                  <a:shade val="67500"/>
                  <a:satMod val="115000"/>
                </a:schemeClr>
              </a:gs>
              <a:gs pos="100000">
                <a:schemeClr val="accent1">
                  <a:lumMod val="90000"/>
                  <a:shade val="100000"/>
                  <a:satMod val="11500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9" descr="4C_Logo_EPS.eps"/>
          <p:cNvPicPr>
            <a:picLocks noChangeAspect="1"/>
          </p:cNvPicPr>
          <p:nvPr/>
        </p:nvPicPr>
        <p:blipFill>
          <a:blip r:embed="rId2"/>
          <a:srcRect l="1144" t="16296" r="77917" b="21030"/>
          <a:stretch>
            <a:fillRect/>
          </a:stretch>
        </p:blipFill>
        <p:spPr bwMode="auto">
          <a:xfrm>
            <a:off x="7931150" y="5943600"/>
            <a:ext cx="1212850" cy="914400"/>
          </a:xfrm>
          <a:prstGeom prst="rect">
            <a:avLst/>
          </a:prstGeom>
          <a:noFill/>
          <a:ln w="0">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8800"/>
            <a:ext cx="7848600" cy="1143000"/>
          </a:xfrm>
        </p:spPr>
        <p:txBody>
          <a:bodyPr>
            <a:normAutofit/>
          </a:bodyPr>
          <a:lstStyle/>
          <a:p>
            <a:pPr algn="l"/>
            <a:r>
              <a:rPr lang="en-US" sz="3200" b="1" dirty="0" smtClean="0"/>
              <a:t>#2: The decision about what to say requires audience research.</a:t>
            </a:r>
            <a:endParaRPr lang="en-US" sz="3200" b="1" dirty="0"/>
          </a:p>
        </p:txBody>
      </p:sp>
      <p:sp>
        <p:nvSpPr>
          <p:cNvPr id="3" name="Content Placeholder 2"/>
          <p:cNvSpPr>
            <a:spLocks noGrp="1"/>
          </p:cNvSpPr>
          <p:nvPr>
            <p:ph idx="1"/>
          </p:nvPr>
        </p:nvSpPr>
        <p:spPr>
          <a:xfrm>
            <a:off x="457200" y="1930400"/>
            <a:ext cx="8229600" cy="4525963"/>
          </a:xfrm>
        </p:spPr>
        <p:txBody>
          <a:bodyPr>
            <a:normAutofit/>
          </a:bodyPr>
          <a:lstStyle/>
          <a:p>
            <a:r>
              <a:rPr lang="en-US" sz="2800" dirty="0" smtClean="0"/>
              <a:t>What to say is determined by the needs of your audience, not by what you are most eager to say. </a:t>
            </a:r>
          </a:p>
          <a:p>
            <a:pPr>
              <a:buNone/>
            </a:pPr>
            <a:endParaRPr lang="en-US" sz="2800" dirty="0" smtClean="0"/>
          </a:p>
          <a:p>
            <a:r>
              <a:rPr lang="en-US" sz="2800" dirty="0" smtClean="0"/>
              <a:t>Use audience research to identify:</a:t>
            </a:r>
          </a:p>
          <a:p>
            <a:pPr lvl="1"/>
            <a:r>
              <a:rPr lang="en-US" sz="2400" dirty="0" smtClean="0"/>
              <a:t>Which facts about the state of our oceans (5 max), once understood, make the biggest difference in helping audience members grasp the current state of the science?</a:t>
            </a:r>
          </a:p>
          <a:p>
            <a:pPr lvl="1"/>
            <a:r>
              <a:rPr lang="en-US" sz="2400" dirty="0" smtClean="0"/>
              <a:t>Which misperceptions (3 max) are the biggest impediment to audience members’ understanding of the current state of the science?</a:t>
            </a:r>
          </a:p>
          <a:p>
            <a:endParaRPr lang="en-US" sz="2800" dirty="0" smtClean="0"/>
          </a:p>
          <a:p>
            <a:pPr lvl="0"/>
            <a:endParaRPr lang="en-US" sz="2800" dirty="0" smtClean="0"/>
          </a:p>
          <a:p>
            <a:pPr lvl="0"/>
            <a:endParaRPr lang="en-US" sz="2800" dirty="0" smtClean="0"/>
          </a:p>
          <a:p>
            <a:endParaRPr lang="en-US" dirty="0"/>
          </a:p>
        </p:txBody>
      </p:sp>
      <p:sp>
        <p:nvSpPr>
          <p:cNvPr id="4" name="Rectangle 3"/>
          <p:cNvSpPr>
            <a:spLocks/>
          </p:cNvSpPr>
          <p:nvPr/>
        </p:nvSpPr>
        <p:spPr>
          <a:xfrm flipV="1">
            <a:off x="-27432" y="0"/>
            <a:ext cx="9171432" cy="320040"/>
          </a:xfrm>
          <a:prstGeom prst="rect">
            <a:avLst/>
          </a:prstGeom>
          <a:gradFill flip="none" rotWithShape="1">
            <a:gsLst>
              <a:gs pos="0">
                <a:schemeClr val="accent1">
                  <a:lumMod val="90000"/>
                  <a:shade val="30000"/>
                  <a:satMod val="115000"/>
                </a:schemeClr>
              </a:gs>
              <a:gs pos="50000">
                <a:schemeClr val="accent1">
                  <a:lumMod val="90000"/>
                  <a:shade val="67500"/>
                  <a:satMod val="115000"/>
                </a:schemeClr>
              </a:gs>
              <a:gs pos="100000">
                <a:schemeClr val="accent1">
                  <a:lumMod val="90000"/>
                  <a:shade val="100000"/>
                  <a:satMod val="11500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9" descr="4C_Logo_EPS.eps"/>
          <p:cNvPicPr>
            <a:picLocks noChangeAspect="1"/>
          </p:cNvPicPr>
          <p:nvPr/>
        </p:nvPicPr>
        <p:blipFill>
          <a:blip r:embed="rId2"/>
          <a:srcRect l="1144" t="16296" r="77917" b="21030"/>
          <a:stretch>
            <a:fillRect/>
          </a:stretch>
        </p:blipFill>
        <p:spPr bwMode="auto">
          <a:xfrm>
            <a:off x="7931150" y="5943600"/>
            <a:ext cx="1212850" cy="914400"/>
          </a:xfrm>
          <a:prstGeom prst="rect">
            <a:avLst/>
          </a:prstGeom>
          <a:noFill/>
          <a:ln w="0">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848600" cy="1143000"/>
          </a:xfrm>
        </p:spPr>
        <p:txBody>
          <a:bodyPr>
            <a:normAutofit/>
          </a:bodyPr>
          <a:lstStyle/>
          <a:p>
            <a:pPr algn="l"/>
            <a:r>
              <a:rPr lang="en-US" sz="3200" b="1" dirty="0" smtClean="0"/>
              <a:t>#3: There is no such thing as “the public.”</a:t>
            </a:r>
            <a:endParaRPr lang="en-US" sz="3200" b="1" dirty="0"/>
          </a:p>
        </p:txBody>
      </p:sp>
      <p:sp>
        <p:nvSpPr>
          <p:cNvPr id="4" name="Rectangle 3"/>
          <p:cNvSpPr>
            <a:spLocks/>
          </p:cNvSpPr>
          <p:nvPr/>
        </p:nvSpPr>
        <p:spPr>
          <a:xfrm flipV="1">
            <a:off x="-27432" y="0"/>
            <a:ext cx="9171432" cy="320040"/>
          </a:xfrm>
          <a:prstGeom prst="rect">
            <a:avLst/>
          </a:prstGeom>
          <a:gradFill flip="none" rotWithShape="1">
            <a:gsLst>
              <a:gs pos="0">
                <a:schemeClr val="accent1">
                  <a:lumMod val="90000"/>
                  <a:shade val="30000"/>
                  <a:satMod val="115000"/>
                </a:schemeClr>
              </a:gs>
              <a:gs pos="50000">
                <a:schemeClr val="accent1">
                  <a:lumMod val="90000"/>
                  <a:shade val="67500"/>
                  <a:satMod val="115000"/>
                </a:schemeClr>
              </a:gs>
              <a:gs pos="100000">
                <a:schemeClr val="accent1">
                  <a:lumMod val="90000"/>
                  <a:shade val="100000"/>
                  <a:satMod val="11500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9" descr="4C_Logo_EPS.eps"/>
          <p:cNvPicPr>
            <a:picLocks noChangeAspect="1"/>
          </p:cNvPicPr>
          <p:nvPr/>
        </p:nvPicPr>
        <p:blipFill>
          <a:blip r:embed="rId2"/>
          <a:srcRect l="1144" t="16296" r="77917" b="21030"/>
          <a:stretch>
            <a:fillRect/>
          </a:stretch>
        </p:blipFill>
        <p:spPr bwMode="auto">
          <a:xfrm>
            <a:off x="7931150" y="5943600"/>
            <a:ext cx="1212850" cy="914400"/>
          </a:xfrm>
          <a:prstGeom prst="rect">
            <a:avLst/>
          </a:prstGeom>
          <a:noFill/>
          <a:ln w="0">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5" name="Rectangle 2"/>
          <p:cNvSpPr>
            <a:spLocks noChangeArrowheads="1"/>
          </p:cNvSpPr>
          <p:nvPr/>
        </p:nvSpPr>
        <p:spPr bwMode="auto">
          <a:xfrm>
            <a:off x="0" y="0"/>
            <a:ext cx="9144000" cy="1378656"/>
          </a:xfrm>
          <a:prstGeom prst="rect">
            <a:avLst/>
          </a:prstGeom>
          <a:noFill/>
          <a:ln w="9525">
            <a:noFill/>
            <a:miter lim="800000"/>
            <a:headEnd/>
            <a:tailEnd/>
          </a:ln>
        </p:spPr>
        <p:txBody>
          <a:bodyPr anchor="ctr">
            <a:prstTxWarp prst="textNoShape">
              <a:avLst/>
            </a:prstTxWarp>
          </a:bodyPr>
          <a:lstStyle/>
          <a:p>
            <a:pPr algn="ctr"/>
            <a:endParaRPr lang="en-US" sz="2800" dirty="0">
              <a:ea typeface="Arial" charset="0"/>
              <a:cs typeface="Arial" charset="0"/>
            </a:endParaRPr>
          </a:p>
        </p:txBody>
      </p:sp>
      <p:sp>
        <p:nvSpPr>
          <p:cNvPr id="28677" name="Text Box 6"/>
          <p:cNvSpPr txBox="1">
            <a:spLocks noChangeArrowheads="1"/>
          </p:cNvSpPr>
          <p:nvPr/>
        </p:nvSpPr>
        <p:spPr bwMode="auto">
          <a:xfrm>
            <a:off x="6374116" y="6583363"/>
            <a:ext cx="2769884" cy="276999"/>
          </a:xfrm>
          <a:prstGeom prst="rect">
            <a:avLst/>
          </a:prstGeom>
          <a:noFill/>
          <a:ln w="9525">
            <a:noFill/>
            <a:miter lim="800000"/>
            <a:headEnd/>
            <a:tailEnd/>
          </a:ln>
        </p:spPr>
        <p:txBody>
          <a:bodyPr wrap="none">
            <a:prstTxWarp prst="textNoShape">
              <a:avLst/>
            </a:prstTxWarp>
            <a:spAutoFit/>
          </a:bodyPr>
          <a:lstStyle/>
          <a:p>
            <a:pPr algn="r"/>
            <a:r>
              <a:rPr lang="en-US" sz="1200" dirty="0">
                <a:latin typeface="Calibri" charset="0"/>
              </a:rPr>
              <a:t>Source: </a:t>
            </a:r>
            <a:r>
              <a:rPr lang="en-US" sz="1200" dirty="0" smtClean="0">
                <a:latin typeface="Calibri" charset="0"/>
              </a:rPr>
              <a:t>Yale &amp; George Mason, June </a:t>
            </a:r>
            <a:r>
              <a:rPr lang="en-US" sz="1200" dirty="0">
                <a:latin typeface="Calibri" charset="0"/>
              </a:rPr>
              <a:t>2010 </a:t>
            </a:r>
          </a:p>
        </p:txBody>
      </p:sp>
      <p:pic>
        <p:nvPicPr>
          <p:cNvPr id="28678" name="Picture 4" descr="BU010197_5.jpg"/>
          <p:cNvPicPr>
            <a:picLocks noChangeAspect="1"/>
          </p:cNvPicPr>
          <p:nvPr/>
        </p:nvPicPr>
        <p:blipFill>
          <a:blip r:embed="rId3">
            <a:lum contrast="10000"/>
          </a:blip>
          <a:srcRect l="10130" r="32469" b="17232"/>
          <a:stretch>
            <a:fillRect/>
          </a:stretch>
        </p:blipFill>
        <p:spPr bwMode="auto">
          <a:xfrm>
            <a:off x="4610100" y="4938713"/>
            <a:ext cx="1362075" cy="1522412"/>
          </a:xfrm>
          <a:prstGeom prst="rect">
            <a:avLst/>
          </a:prstGeom>
          <a:noFill/>
          <a:ln w="9525">
            <a:solidFill>
              <a:schemeClr val="tx1"/>
            </a:solidFill>
            <a:miter lim="800000"/>
            <a:headEnd/>
            <a:tailEnd/>
          </a:ln>
        </p:spPr>
      </p:pic>
      <p:pic>
        <p:nvPicPr>
          <p:cNvPr id="28679" name="Picture 5" descr="iStock_000002328492Medium.jpg"/>
          <p:cNvPicPr>
            <a:picLocks noChangeAspect="1"/>
          </p:cNvPicPr>
          <p:nvPr/>
        </p:nvPicPr>
        <p:blipFill>
          <a:blip r:embed="rId4">
            <a:lum bright="-4000" contrast="10000"/>
          </a:blip>
          <a:srcRect t="3133" b="28761"/>
          <a:stretch>
            <a:fillRect/>
          </a:stretch>
        </p:blipFill>
        <p:spPr bwMode="auto">
          <a:xfrm>
            <a:off x="76200" y="4938713"/>
            <a:ext cx="1493838" cy="1524000"/>
          </a:xfrm>
          <a:prstGeom prst="rect">
            <a:avLst/>
          </a:prstGeom>
          <a:noFill/>
          <a:ln w="9525">
            <a:solidFill>
              <a:schemeClr val="tx1"/>
            </a:solidFill>
            <a:miter lim="800000"/>
            <a:headEnd/>
            <a:tailEnd/>
          </a:ln>
        </p:spPr>
      </p:pic>
      <p:pic>
        <p:nvPicPr>
          <p:cNvPr id="28680" name="Picture 7" descr="iStock_000009251074Medium.jpg"/>
          <p:cNvPicPr>
            <a:picLocks noChangeAspect="1"/>
          </p:cNvPicPr>
          <p:nvPr/>
        </p:nvPicPr>
        <p:blipFill>
          <a:blip r:embed="rId5">
            <a:lum bright="-4000" contrast="4000"/>
          </a:blip>
          <a:srcRect l="17455" t="3300" r="24852" b="47780"/>
          <a:stretch>
            <a:fillRect/>
          </a:stretch>
        </p:blipFill>
        <p:spPr bwMode="auto">
          <a:xfrm>
            <a:off x="1676400" y="4929188"/>
            <a:ext cx="1371600" cy="1547812"/>
          </a:xfrm>
          <a:prstGeom prst="rect">
            <a:avLst/>
          </a:prstGeom>
          <a:noFill/>
          <a:ln w="9525">
            <a:solidFill>
              <a:schemeClr val="tx1"/>
            </a:solidFill>
            <a:miter lim="800000"/>
            <a:headEnd/>
            <a:tailEnd/>
          </a:ln>
        </p:spPr>
      </p:pic>
      <p:pic>
        <p:nvPicPr>
          <p:cNvPr id="28681" name="Picture 6" descr="iStock_000008498143Medium.jpg"/>
          <p:cNvPicPr>
            <a:picLocks noChangeAspect="1"/>
          </p:cNvPicPr>
          <p:nvPr/>
        </p:nvPicPr>
        <p:blipFill>
          <a:blip r:embed="rId6">
            <a:lum bright="-2000" contrast="10000"/>
          </a:blip>
          <a:srcRect b="25609"/>
          <a:stretch>
            <a:fillRect/>
          </a:stretch>
        </p:blipFill>
        <p:spPr bwMode="auto">
          <a:xfrm>
            <a:off x="3136900" y="4929188"/>
            <a:ext cx="1374775" cy="1533525"/>
          </a:xfrm>
          <a:prstGeom prst="rect">
            <a:avLst/>
          </a:prstGeom>
          <a:noFill/>
          <a:ln w="9525">
            <a:solidFill>
              <a:schemeClr val="tx1"/>
            </a:solidFill>
            <a:miter lim="800000"/>
            <a:headEnd/>
            <a:tailEnd/>
          </a:ln>
        </p:spPr>
      </p:pic>
      <p:pic>
        <p:nvPicPr>
          <p:cNvPr id="28682" name="Picture 2" descr="86063160_11.jpg"/>
          <p:cNvPicPr>
            <a:picLocks noChangeAspect="1"/>
          </p:cNvPicPr>
          <p:nvPr/>
        </p:nvPicPr>
        <p:blipFill>
          <a:blip r:embed="rId7">
            <a:lum bright="-4000" contrast="10000"/>
          </a:blip>
          <a:srcRect t="-41" b="-2"/>
          <a:stretch>
            <a:fillRect/>
          </a:stretch>
        </p:blipFill>
        <p:spPr bwMode="auto">
          <a:xfrm>
            <a:off x="6070600" y="4938713"/>
            <a:ext cx="1522413" cy="1524000"/>
          </a:xfrm>
          <a:prstGeom prst="rect">
            <a:avLst/>
          </a:prstGeom>
          <a:noFill/>
          <a:ln w="9525">
            <a:solidFill>
              <a:schemeClr val="tx1"/>
            </a:solidFill>
            <a:miter lim="800000"/>
            <a:headEnd/>
            <a:tailEnd/>
          </a:ln>
        </p:spPr>
      </p:pic>
      <p:pic>
        <p:nvPicPr>
          <p:cNvPr id="28683" name="Picture 3" descr="200274905-001_5.jpg"/>
          <p:cNvPicPr>
            <a:picLocks noChangeAspect="1"/>
          </p:cNvPicPr>
          <p:nvPr/>
        </p:nvPicPr>
        <p:blipFill>
          <a:blip r:embed="rId8">
            <a:lum bright="-4000" contrast="10000"/>
          </a:blip>
          <a:srcRect l="14519" r="4749" b="28586"/>
          <a:stretch>
            <a:fillRect/>
          </a:stretch>
        </p:blipFill>
        <p:spPr bwMode="auto">
          <a:xfrm>
            <a:off x="7708900" y="4929188"/>
            <a:ext cx="1371600" cy="1533525"/>
          </a:xfrm>
          <a:prstGeom prst="rect">
            <a:avLst/>
          </a:prstGeom>
          <a:noFill/>
          <a:ln w="9525">
            <a:solidFill>
              <a:schemeClr val="tx1"/>
            </a:solidFill>
            <a:miter lim="800000"/>
            <a:headEnd/>
            <a:tailEnd/>
          </a:ln>
        </p:spPr>
      </p:pic>
      <p:pic>
        <p:nvPicPr>
          <p:cNvPr id="12" name="Picture 11" descr="Six Ams Fig1-June2010.pdf"/>
          <p:cNvPicPr>
            <a:picLocks noChangeAspect="1"/>
          </p:cNvPicPr>
          <p:nvPr/>
        </p:nvPicPr>
        <mc:AlternateContent>
          <mc:Choice xmlns:ma="http://schemas.microsoft.com/office/mac/drawingml/2008/main" Requires="ma">
            <p:blipFill>
              <a:blip r:embed="rId9"/>
              <a:srcRect l="8151" b="7539"/>
              <a:stretch>
                <a:fillRect/>
              </a:stretch>
            </p:blipFill>
          </mc:Choice>
          <mc:Fallback>
            <p:blipFill>
              <a:blip r:embed="rId10"/>
              <a:srcRect l="8151" b="7539"/>
              <a:stretch>
                <a:fillRect/>
              </a:stretch>
            </p:blipFill>
          </mc:Fallback>
        </mc:AlternateContent>
        <p:spPr>
          <a:xfrm>
            <a:off x="76200" y="1564675"/>
            <a:ext cx="9004300" cy="3266599"/>
          </a:xfrm>
          <a:prstGeom prst="rect">
            <a:avLst/>
          </a:prstGeom>
        </p:spPr>
      </p:pic>
      <p:sp>
        <p:nvSpPr>
          <p:cNvPr id="14" name="Rectangle 13"/>
          <p:cNvSpPr>
            <a:spLocks/>
          </p:cNvSpPr>
          <p:nvPr/>
        </p:nvSpPr>
        <p:spPr>
          <a:xfrm flipV="1">
            <a:off x="-27432" y="0"/>
            <a:ext cx="9171432" cy="320040"/>
          </a:xfrm>
          <a:prstGeom prst="rect">
            <a:avLst/>
          </a:prstGeom>
          <a:gradFill flip="none" rotWithShape="1">
            <a:gsLst>
              <a:gs pos="0">
                <a:schemeClr val="accent1">
                  <a:lumMod val="90000"/>
                  <a:shade val="30000"/>
                  <a:satMod val="115000"/>
                </a:schemeClr>
              </a:gs>
              <a:gs pos="50000">
                <a:schemeClr val="accent1">
                  <a:lumMod val="90000"/>
                  <a:shade val="67500"/>
                  <a:satMod val="115000"/>
                </a:schemeClr>
              </a:gs>
              <a:gs pos="100000">
                <a:schemeClr val="accent1">
                  <a:lumMod val="90000"/>
                  <a:shade val="100000"/>
                  <a:satMod val="11500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p:nvPr/>
        </p:nvSpPr>
        <p:spPr>
          <a:xfrm>
            <a:off x="954457" y="418812"/>
            <a:ext cx="7311286" cy="1077218"/>
          </a:xfrm>
          <a:prstGeom prst="rect">
            <a:avLst/>
          </a:prstGeom>
        </p:spPr>
        <p:txBody>
          <a:bodyPr wrap="square">
            <a:spAutoFit/>
          </a:bodyPr>
          <a:lstStyle/>
          <a:p>
            <a:r>
              <a:rPr lang="en-US" sz="3200" b="1" dirty="0" smtClean="0"/>
              <a:t>#3: There is no such thing as “the public.”</a:t>
            </a:r>
          </a:p>
          <a:p>
            <a:r>
              <a:rPr lang="en-US" sz="3200" dirty="0" smtClean="0"/>
              <a:t>Example: Global Warming’s Six Americas </a:t>
            </a:r>
            <a:endParaRPr lang="en-US" sz="3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5" name="Rectangle 2"/>
          <p:cNvSpPr>
            <a:spLocks noChangeArrowheads="1"/>
          </p:cNvSpPr>
          <p:nvPr/>
        </p:nvSpPr>
        <p:spPr bwMode="auto">
          <a:xfrm>
            <a:off x="0" y="0"/>
            <a:ext cx="9144000" cy="1378656"/>
          </a:xfrm>
          <a:prstGeom prst="rect">
            <a:avLst/>
          </a:prstGeom>
          <a:noFill/>
          <a:ln w="9525">
            <a:noFill/>
            <a:miter lim="800000"/>
            <a:headEnd/>
            <a:tailEnd/>
          </a:ln>
        </p:spPr>
        <p:txBody>
          <a:bodyPr anchor="ctr">
            <a:prstTxWarp prst="textNoShape">
              <a:avLst/>
            </a:prstTxWarp>
          </a:bodyPr>
          <a:lstStyle/>
          <a:p>
            <a:pPr algn="ctr"/>
            <a:endParaRPr lang="en-US" sz="2800" dirty="0">
              <a:ea typeface="Arial" charset="0"/>
              <a:cs typeface="Arial" charset="0"/>
            </a:endParaRPr>
          </a:p>
        </p:txBody>
      </p:sp>
      <p:sp>
        <p:nvSpPr>
          <p:cNvPr id="28677" name="Text Box 6"/>
          <p:cNvSpPr txBox="1">
            <a:spLocks noChangeArrowheads="1"/>
          </p:cNvSpPr>
          <p:nvPr/>
        </p:nvSpPr>
        <p:spPr bwMode="auto">
          <a:xfrm>
            <a:off x="6374116" y="6583363"/>
            <a:ext cx="2769884" cy="276999"/>
          </a:xfrm>
          <a:prstGeom prst="rect">
            <a:avLst/>
          </a:prstGeom>
          <a:noFill/>
          <a:ln w="9525">
            <a:noFill/>
            <a:miter lim="800000"/>
            <a:headEnd/>
            <a:tailEnd/>
          </a:ln>
        </p:spPr>
        <p:txBody>
          <a:bodyPr wrap="none">
            <a:prstTxWarp prst="textNoShape">
              <a:avLst/>
            </a:prstTxWarp>
            <a:spAutoFit/>
          </a:bodyPr>
          <a:lstStyle/>
          <a:p>
            <a:pPr algn="r"/>
            <a:r>
              <a:rPr lang="en-US" sz="1200" dirty="0">
                <a:latin typeface="Calibri" charset="0"/>
              </a:rPr>
              <a:t>Source: </a:t>
            </a:r>
            <a:r>
              <a:rPr lang="en-US" sz="1200" dirty="0" smtClean="0">
                <a:latin typeface="Calibri" charset="0"/>
              </a:rPr>
              <a:t>Yale &amp; George Mason, June </a:t>
            </a:r>
            <a:r>
              <a:rPr lang="en-US" sz="1200" dirty="0">
                <a:latin typeface="Calibri" charset="0"/>
              </a:rPr>
              <a:t>2010 </a:t>
            </a:r>
          </a:p>
        </p:txBody>
      </p:sp>
      <p:pic>
        <p:nvPicPr>
          <p:cNvPr id="28678" name="Picture 4" descr="BU010197_5.jpg"/>
          <p:cNvPicPr>
            <a:picLocks noChangeAspect="1"/>
          </p:cNvPicPr>
          <p:nvPr/>
        </p:nvPicPr>
        <p:blipFill>
          <a:blip r:embed="rId3">
            <a:lum contrast="10000"/>
          </a:blip>
          <a:srcRect l="10130" r="32469" b="17232"/>
          <a:stretch>
            <a:fillRect/>
          </a:stretch>
        </p:blipFill>
        <p:spPr bwMode="auto">
          <a:xfrm>
            <a:off x="4610100" y="4938713"/>
            <a:ext cx="1362075" cy="1522412"/>
          </a:xfrm>
          <a:prstGeom prst="rect">
            <a:avLst/>
          </a:prstGeom>
          <a:noFill/>
          <a:ln w="9525">
            <a:solidFill>
              <a:schemeClr val="tx1"/>
            </a:solidFill>
            <a:miter lim="800000"/>
            <a:headEnd/>
            <a:tailEnd/>
          </a:ln>
        </p:spPr>
      </p:pic>
      <p:pic>
        <p:nvPicPr>
          <p:cNvPr id="28679" name="Picture 5" descr="iStock_000002328492Medium.jpg"/>
          <p:cNvPicPr>
            <a:picLocks noChangeAspect="1"/>
          </p:cNvPicPr>
          <p:nvPr/>
        </p:nvPicPr>
        <p:blipFill>
          <a:blip r:embed="rId4">
            <a:lum bright="-4000" contrast="10000"/>
          </a:blip>
          <a:srcRect t="3133" b="28761"/>
          <a:stretch>
            <a:fillRect/>
          </a:stretch>
        </p:blipFill>
        <p:spPr bwMode="auto">
          <a:xfrm>
            <a:off x="76200" y="4938713"/>
            <a:ext cx="1493838" cy="1524000"/>
          </a:xfrm>
          <a:prstGeom prst="rect">
            <a:avLst/>
          </a:prstGeom>
          <a:noFill/>
          <a:ln w="9525">
            <a:solidFill>
              <a:schemeClr val="tx1"/>
            </a:solidFill>
            <a:miter lim="800000"/>
            <a:headEnd/>
            <a:tailEnd/>
          </a:ln>
        </p:spPr>
      </p:pic>
      <p:pic>
        <p:nvPicPr>
          <p:cNvPr id="28680" name="Picture 7" descr="iStock_000009251074Medium.jpg"/>
          <p:cNvPicPr>
            <a:picLocks noChangeAspect="1"/>
          </p:cNvPicPr>
          <p:nvPr/>
        </p:nvPicPr>
        <p:blipFill>
          <a:blip r:embed="rId5">
            <a:lum bright="-4000" contrast="4000"/>
          </a:blip>
          <a:srcRect l="17455" t="3300" r="24852" b="47780"/>
          <a:stretch>
            <a:fillRect/>
          </a:stretch>
        </p:blipFill>
        <p:spPr bwMode="auto">
          <a:xfrm>
            <a:off x="1676400" y="4929188"/>
            <a:ext cx="1371600" cy="1547812"/>
          </a:xfrm>
          <a:prstGeom prst="rect">
            <a:avLst/>
          </a:prstGeom>
          <a:noFill/>
          <a:ln w="9525">
            <a:solidFill>
              <a:schemeClr val="tx1"/>
            </a:solidFill>
            <a:miter lim="800000"/>
            <a:headEnd/>
            <a:tailEnd/>
          </a:ln>
        </p:spPr>
      </p:pic>
      <p:pic>
        <p:nvPicPr>
          <p:cNvPr id="28681" name="Picture 6" descr="iStock_000008498143Medium.jpg"/>
          <p:cNvPicPr>
            <a:picLocks noChangeAspect="1"/>
          </p:cNvPicPr>
          <p:nvPr/>
        </p:nvPicPr>
        <p:blipFill>
          <a:blip r:embed="rId6">
            <a:lum bright="-2000" contrast="10000"/>
          </a:blip>
          <a:srcRect b="25609"/>
          <a:stretch>
            <a:fillRect/>
          </a:stretch>
        </p:blipFill>
        <p:spPr bwMode="auto">
          <a:xfrm>
            <a:off x="3136900" y="4929188"/>
            <a:ext cx="1374775" cy="1533525"/>
          </a:xfrm>
          <a:prstGeom prst="rect">
            <a:avLst/>
          </a:prstGeom>
          <a:noFill/>
          <a:ln w="9525">
            <a:solidFill>
              <a:schemeClr val="tx1"/>
            </a:solidFill>
            <a:miter lim="800000"/>
            <a:headEnd/>
            <a:tailEnd/>
          </a:ln>
        </p:spPr>
      </p:pic>
      <p:pic>
        <p:nvPicPr>
          <p:cNvPr id="28682" name="Picture 2" descr="86063160_11.jpg"/>
          <p:cNvPicPr>
            <a:picLocks noChangeAspect="1"/>
          </p:cNvPicPr>
          <p:nvPr/>
        </p:nvPicPr>
        <p:blipFill>
          <a:blip r:embed="rId7">
            <a:lum bright="-4000" contrast="10000"/>
          </a:blip>
          <a:srcRect t="-41" b="-2"/>
          <a:stretch>
            <a:fillRect/>
          </a:stretch>
        </p:blipFill>
        <p:spPr bwMode="auto">
          <a:xfrm>
            <a:off x="6070600" y="4938713"/>
            <a:ext cx="1522413" cy="1524000"/>
          </a:xfrm>
          <a:prstGeom prst="rect">
            <a:avLst/>
          </a:prstGeom>
          <a:noFill/>
          <a:ln w="9525">
            <a:solidFill>
              <a:schemeClr val="tx1"/>
            </a:solidFill>
            <a:miter lim="800000"/>
            <a:headEnd/>
            <a:tailEnd/>
          </a:ln>
        </p:spPr>
      </p:pic>
      <p:pic>
        <p:nvPicPr>
          <p:cNvPr id="28683" name="Picture 3" descr="200274905-001_5.jpg"/>
          <p:cNvPicPr>
            <a:picLocks noChangeAspect="1"/>
          </p:cNvPicPr>
          <p:nvPr/>
        </p:nvPicPr>
        <p:blipFill>
          <a:blip r:embed="rId8">
            <a:lum bright="-4000" contrast="10000"/>
          </a:blip>
          <a:srcRect l="14519" r="4749" b="28586"/>
          <a:stretch>
            <a:fillRect/>
          </a:stretch>
        </p:blipFill>
        <p:spPr bwMode="auto">
          <a:xfrm>
            <a:off x="7708900" y="4929188"/>
            <a:ext cx="1371600" cy="1533525"/>
          </a:xfrm>
          <a:prstGeom prst="rect">
            <a:avLst/>
          </a:prstGeom>
          <a:noFill/>
          <a:ln w="9525">
            <a:solidFill>
              <a:schemeClr val="tx1"/>
            </a:solidFill>
            <a:miter lim="800000"/>
            <a:headEnd/>
            <a:tailEnd/>
          </a:ln>
        </p:spPr>
      </p:pic>
      <p:sp>
        <p:nvSpPr>
          <p:cNvPr id="13" name="TextBox 12"/>
          <p:cNvSpPr txBox="1"/>
          <p:nvPr/>
        </p:nvSpPr>
        <p:spPr>
          <a:xfrm>
            <a:off x="139700" y="415498"/>
            <a:ext cx="9004300" cy="830997"/>
          </a:xfrm>
          <a:prstGeom prst="rect">
            <a:avLst/>
          </a:prstGeom>
          <a:noFill/>
        </p:spPr>
        <p:txBody>
          <a:bodyPr wrap="square" rtlCol="0">
            <a:spAutoFit/>
          </a:bodyPr>
          <a:lstStyle/>
          <a:p>
            <a:pPr algn="ctr"/>
            <a:r>
              <a:rPr lang="en-US" sz="2400" dirty="0" smtClean="0"/>
              <a:t>“If you could ask an expert on global warming one question, </a:t>
            </a:r>
          </a:p>
          <a:p>
            <a:pPr algn="ctr"/>
            <a:r>
              <a:rPr lang="en-US" sz="2400" dirty="0" smtClean="0"/>
              <a:t>which question would you ask?”</a:t>
            </a:r>
            <a:endParaRPr lang="en-US" sz="2400" dirty="0"/>
          </a:p>
        </p:txBody>
      </p:sp>
      <p:sp>
        <p:nvSpPr>
          <p:cNvPr id="14" name="Oval Callout 13"/>
          <p:cNvSpPr/>
          <p:nvPr/>
        </p:nvSpPr>
        <p:spPr>
          <a:xfrm>
            <a:off x="76201" y="1378656"/>
            <a:ext cx="4081272" cy="651334"/>
          </a:xfrm>
          <a:prstGeom prst="wedgeEllipseCallout">
            <a:avLst>
              <a:gd name="adj1" fmla="val -9080"/>
              <a:gd name="adj2" fmla="val 42255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What can the US do to reduce global warming?</a:t>
            </a:r>
            <a:endParaRPr lang="en-US" dirty="0">
              <a:solidFill>
                <a:schemeClr val="tx1"/>
              </a:solidFill>
            </a:endParaRPr>
          </a:p>
        </p:txBody>
      </p:sp>
      <p:sp>
        <p:nvSpPr>
          <p:cNvPr id="15" name="Oval Callout 14"/>
          <p:cNvSpPr/>
          <p:nvPr/>
        </p:nvSpPr>
        <p:spPr>
          <a:xfrm>
            <a:off x="2594350" y="2451100"/>
            <a:ext cx="3918664" cy="940572"/>
          </a:xfrm>
          <a:prstGeom prst="wedgeEllipseCallout">
            <a:avLst>
              <a:gd name="adj1" fmla="val -1972"/>
              <a:gd name="adj2" fmla="val 17160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What harm will global warming cause?</a:t>
            </a:r>
            <a:endParaRPr lang="en-US" dirty="0">
              <a:solidFill>
                <a:srgbClr val="000000"/>
              </a:solidFill>
            </a:endParaRPr>
          </a:p>
        </p:txBody>
      </p:sp>
      <p:sp>
        <p:nvSpPr>
          <p:cNvPr id="17" name="Minus 16"/>
          <p:cNvSpPr/>
          <p:nvPr/>
        </p:nvSpPr>
        <p:spPr>
          <a:xfrm>
            <a:off x="-114678" y="4275824"/>
            <a:ext cx="3582156" cy="914400"/>
          </a:xfrm>
          <a:prstGeom prst="mathMin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Minus 17"/>
          <p:cNvSpPr/>
          <p:nvPr/>
        </p:nvSpPr>
        <p:spPr>
          <a:xfrm>
            <a:off x="2791960" y="4275824"/>
            <a:ext cx="3582156" cy="914400"/>
          </a:xfrm>
          <a:prstGeom prst="mathMin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Minus 18"/>
          <p:cNvSpPr/>
          <p:nvPr/>
        </p:nvSpPr>
        <p:spPr>
          <a:xfrm>
            <a:off x="5801935" y="4275824"/>
            <a:ext cx="3582156" cy="914400"/>
          </a:xfrm>
          <a:prstGeom prst="mathMin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Callout 19"/>
          <p:cNvSpPr/>
          <p:nvPr/>
        </p:nvSpPr>
        <p:spPr>
          <a:xfrm>
            <a:off x="4820276" y="1378656"/>
            <a:ext cx="4260224" cy="651334"/>
          </a:xfrm>
          <a:prstGeom prst="wedgeEllipseCallout">
            <a:avLst>
              <a:gd name="adj1" fmla="val 12917"/>
              <a:gd name="adj2" fmla="val 42645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How do you know that global warming is occurring?</a:t>
            </a:r>
            <a:endParaRPr lang="en-US" dirty="0">
              <a:solidFill>
                <a:srgbClr val="000000"/>
              </a:solidFill>
            </a:endParaRPr>
          </a:p>
        </p:txBody>
      </p:sp>
      <p:sp>
        <p:nvSpPr>
          <p:cNvPr id="21" name="Rectangle 20"/>
          <p:cNvSpPr>
            <a:spLocks/>
          </p:cNvSpPr>
          <p:nvPr/>
        </p:nvSpPr>
        <p:spPr>
          <a:xfrm flipV="1">
            <a:off x="-27432" y="0"/>
            <a:ext cx="9171432" cy="320040"/>
          </a:xfrm>
          <a:prstGeom prst="rect">
            <a:avLst/>
          </a:prstGeom>
          <a:gradFill flip="none" rotWithShape="1">
            <a:gsLst>
              <a:gs pos="0">
                <a:schemeClr val="accent1">
                  <a:lumMod val="90000"/>
                  <a:shade val="30000"/>
                  <a:satMod val="115000"/>
                </a:schemeClr>
              </a:gs>
              <a:gs pos="50000">
                <a:schemeClr val="accent1">
                  <a:lumMod val="90000"/>
                  <a:shade val="67500"/>
                  <a:satMod val="115000"/>
                </a:schemeClr>
              </a:gs>
              <a:gs pos="100000">
                <a:schemeClr val="accent1">
                  <a:lumMod val="90000"/>
                  <a:shade val="100000"/>
                  <a:satMod val="11500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14796" y="274638"/>
            <a:ext cx="8621874" cy="1143000"/>
          </a:xfrm>
        </p:spPr>
        <p:txBody>
          <a:bodyPr>
            <a:normAutofit/>
          </a:bodyPr>
          <a:lstStyle/>
          <a:p>
            <a:pPr algn="l"/>
            <a:r>
              <a:rPr lang="en-US" sz="3200" b="1" dirty="0" smtClean="0"/>
              <a:t>#4. If failure (of the public education effort) is not an option, create a public education team.</a:t>
            </a:r>
            <a:endParaRPr lang="en-US" sz="3200" b="1" dirty="0"/>
          </a:p>
        </p:txBody>
      </p:sp>
      <p:sp>
        <p:nvSpPr>
          <p:cNvPr id="3" name="Content Placeholder 2"/>
          <p:cNvSpPr>
            <a:spLocks noGrp="1"/>
          </p:cNvSpPr>
          <p:nvPr>
            <p:ph idx="1"/>
          </p:nvPr>
        </p:nvSpPr>
        <p:spPr>
          <a:xfrm>
            <a:off x="314796" y="1663700"/>
            <a:ext cx="5505934" cy="4010025"/>
          </a:xfrm>
        </p:spPr>
        <p:txBody>
          <a:bodyPr/>
          <a:lstStyle/>
          <a:p>
            <a:pPr>
              <a:buNone/>
            </a:pPr>
            <a:r>
              <a:rPr lang="en-US" dirty="0" smtClean="0"/>
              <a:t>Effective public education is a team sport involving collaboration between:</a:t>
            </a:r>
          </a:p>
          <a:p>
            <a:r>
              <a:rPr lang="en-US" dirty="0" smtClean="0"/>
              <a:t>Content experts</a:t>
            </a:r>
          </a:p>
          <a:p>
            <a:r>
              <a:rPr lang="en-US" dirty="0" smtClean="0"/>
              <a:t>Decision science experts</a:t>
            </a:r>
          </a:p>
          <a:p>
            <a:r>
              <a:rPr lang="en-US" dirty="0" smtClean="0"/>
              <a:t>Communication experts</a:t>
            </a:r>
            <a:endParaRPr lang="en-US" dirty="0"/>
          </a:p>
        </p:txBody>
      </p:sp>
      <p:pic>
        <p:nvPicPr>
          <p:cNvPr id="4" name="Picture 3"/>
          <p:cNvPicPr>
            <a:picLocks noChangeAspect="1"/>
          </p:cNvPicPr>
          <p:nvPr/>
        </p:nvPicPr>
        <p:blipFill>
          <a:blip r:embed="rId2"/>
          <a:stretch>
            <a:fillRect/>
          </a:stretch>
        </p:blipFill>
        <p:spPr>
          <a:xfrm>
            <a:off x="6443030" y="1912938"/>
            <a:ext cx="2108200" cy="2578100"/>
          </a:xfrm>
          <a:prstGeom prst="rect">
            <a:avLst/>
          </a:prstGeom>
        </p:spPr>
      </p:pic>
      <p:sp>
        <p:nvSpPr>
          <p:cNvPr id="5" name="Rectangle 4"/>
          <p:cNvSpPr/>
          <p:nvPr/>
        </p:nvSpPr>
        <p:spPr>
          <a:xfrm>
            <a:off x="609600" y="5934670"/>
            <a:ext cx="7321550" cy="923330"/>
          </a:xfrm>
          <a:prstGeom prst="rect">
            <a:avLst/>
          </a:prstGeom>
        </p:spPr>
        <p:txBody>
          <a:bodyPr wrap="square">
            <a:spAutoFit/>
          </a:bodyPr>
          <a:lstStyle/>
          <a:p>
            <a:r>
              <a:rPr lang="en-US" dirty="0" smtClean="0"/>
              <a:t>Baruch </a:t>
            </a:r>
            <a:r>
              <a:rPr lang="en-US" dirty="0" err="1" smtClean="0"/>
              <a:t>Fischhoff</a:t>
            </a:r>
            <a:r>
              <a:rPr lang="en-US" dirty="0" smtClean="0"/>
              <a:t> (2007). Non-persuasive Communication about Matters of Greatest Urgency: Climate Change.  Environmental Science &amp; Technology Online. 41:7204-8.</a:t>
            </a:r>
            <a:endParaRPr lang="en-US" dirty="0"/>
          </a:p>
        </p:txBody>
      </p:sp>
      <p:sp>
        <p:nvSpPr>
          <p:cNvPr id="6" name="Rectangle 5"/>
          <p:cNvSpPr>
            <a:spLocks/>
          </p:cNvSpPr>
          <p:nvPr/>
        </p:nvSpPr>
        <p:spPr>
          <a:xfrm flipV="1">
            <a:off x="-27432" y="0"/>
            <a:ext cx="9171432" cy="320040"/>
          </a:xfrm>
          <a:prstGeom prst="rect">
            <a:avLst/>
          </a:prstGeom>
          <a:gradFill flip="none" rotWithShape="1">
            <a:gsLst>
              <a:gs pos="0">
                <a:schemeClr val="accent1">
                  <a:lumMod val="90000"/>
                  <a:shade val="30000"/>
                  <a:satMod val="115000"/>
                </a:schemeClr>
              </a:gs>
              <a:gs pos="50000">
                <a:schemeClr val="accent1">
                  <a:lumMod val="90000"/>
                  <a:shade val="67500"/>
                  <a:satMod val="115000"/>
                </a:schemeClr>
              </a:gs>
              <a:gs pos="100000">
                <a:schemeClr val="accent1">
                  <a:lumMod val="90000"/>
                  <a:shade val="100000"/>
                  <a:satMod val="11500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9" descr="4C_Logo_EPS.eps"/>
          <p:cNvPicPr>
            <a:picLocks noChangeAspect="1"/>
          </p:cNvPicPr>
          <p:nvPr/>
        </p:nvPicPr>
        <p:blipFill>
          <a:blip r:embed="rId3"/>
          <a:srcRect l="1144" t="16296" r="77917" b="21030"/>
          <a:stretch>
            <a:fillRect/>
          </a:stretch>
        </p:blipFill>
        <p:spPr bwMode="auto">
          <a:xfrm>
            <a:off x="7931150" y="5943600"/>
            <a:ext cx="1212850" cy="914400"/>
          </a:xfrm>
          <a:prstGeom prst="rect">
            <a:avLst/>
          </a:prstGeom>
          <a:noFill/>
          <a:ln w="0">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8229600" cy="1143000"/>
          </a:xfrm>
        </p:spPr>
        <p:txBody>
          <a:bodyPr>
            <a:normAutofit/>
          </a:bodyPr>
          <a:lstStyle/>
          <a:p>
            <a:pPr algn="l"/>
            <a:r>
              <a:rPr lang="en-US" sz="3200" b="1" dirty="0" smtClean="0"/>
              <a:t>#5: Clearly identify which personal actions, and which societal actions, are most important.</a:t>
            </a:r>
            <a:endParaRPr lang="en-US" sz="3200" b="1" dirty="0"/>
          </a:p>
        </p:txBody>
      </p:sp>
      <p:sp>
        <p:nvSpPr>
          <p:cNvPr id="3" name="Content Placeholder 2"/>
          <p:cNvSpPr>
            <a:spLocks noGrp="1"/>
          </p:cNvSpPr>
          <p:nvPr>
            <p:ph idx="1"/>
          </p:nvPr>
        </p:nvSpPr>
        <p:spPr>
          <a:xfrm>
            <a:off x="457200" y="1727200"/>
            <a:ext cx="8229600" cy="4525963"/>
          </a:xfrm>
        </p:spPr>
        <p:txBody>
          <a:bodyPr>
            <a:normAutofit lnSpcReduction="10000"/>
          </a:bodyPr>
          <a:lstStyle/>
          <a:p>
            <a:pPr lvl="0"/>
            <a:r>
              <a:rPr lang="en-US" sz="2800" dirty="0" smtClean="0"/>
              <a:t>Proactively answer these questions: </a:t>
            </a:r>
          </a:p>
          <a:p>
            <a:pPr lvl="1"/>
            <a:r>
              <a:rPr lang="en-US" sz="2400" dirty="0" smtClean="0"/>
              <a:t>What can I do to help?</a:t>
            </a:r>
          </a:p>
          <a:p>
            <a:pPr lvl="1"/>
            <a:r>
              <a:rPr lang="en-US" sz="2400" dirty="0" smtClean="0"/>
              <a:t>What can this (company/community/state/nation) do to help?</a:t>
            </a:r>
          </a:p>
          <a:p>
            <a:pPr lvl="0"/>
            <a:r>
              <a:rPr lang="en-US" sz="2800" dirty="0" smtClean="0"/>
              <a:t>Because of our “single action bias,” less is more. </a:t>
            </a:r>
          </a:p>
          <a:p>
            <a:pPr lvl="0"/>
            <a:r>
              <a:rPr lang="en-US" sz="2800" dirty="0" smtClean="0"/>
              <a:t>Focus on the most important actions that will be acceptable to the largest number of people.</a:t>
            </a:r>
          </a:p>
          <a:p>
            <a:pPr lvl="1"/>
            <a:r>
              <a:rPr lang="en-US" sz="2400" dirty="0" smtClean="0"/>
              <a:t>The most effective solutions, if unacceptable to large numbers of people, are not helpful.</a:t>
            </a:r>
          </a:p>
          <a:p>
            <a:pPr lvl="1"/>
            <a:r>
              <a:rPr lang="en-US" sz="2400" dirty="0" smtClean="0"/>
              <a:t>Minimally effective solutions, even if embraced by large numbers of people, are not very helpful.</a:t>
            </a:r>
          </a:p>
          <a:p>
            <a:endParaRPr lang="en-US" dirty="0"/>
          </a:p>
        </p:txBody>
      </p:sp>
      <p:sp>
        <p:nvSpPr>
          <p:cNvPr id="4" name="Rectangle 3"/>
          <p:cNvSpPr>
            <a:spLocks/>
          </p:cNvSpPr>
          <p:nvPr/>
        </p:nvSpPr>
        <p:spPr>
          <a:xfrm flipV="1">
            <a:off x="-27432" y="0"/>
            <a:ext cx="9171432" cy="320040"/>
          </a:xfrm>
          <a:prstGeom prst="rect">
            <a:avLst/>
          </a:prstGeom>
          <a:gradFill flip="none" rotWithShape="1">
            <a:gsLst>
              <a:gs pos="0">
                <a:schemeClr val="accent1">
                  <a:lumMod val="90000"/>
                  <a:shade val="30000"/>
                  <a:satMod val="115000"/>
                </a:schemeClr>
              </a:gs>
              <a:gs pos="50000">
                <a:schemeClr val="accent1">
                  <a:lumMod val="90000"/>
                  <a:shade val="67500"/>
                  <a:satMod val="115000"/>
                </a:schemeClr>
              </a:gs>
              <a:gs pos="100000">
                <a:schemeClr val="accent1">
                  <a:lumMod val="90000"/>
                  <a:shade val="100000"/>
                  <a:satMod val="11500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9" descr="4C_Logo_EPS.eps"/>
          <p:cNvPicPr>
            <a:picLocks noChangeAspect="1"/>
          </p:cNvPicPr>
          <p:nvPr/>
        </p:nvPicPr>
        <p:blipFill>
          <a:blip r:embed="rId3"/>
          <a:srcRect l="1144" t="16296" r="77917" b="21030"/>
          <a:stretch>
            <a:fillRect/>
          </a:stretch>
        </p:blipFill>
        <p:spPr bwMode="auto">
          <a:xfrm>
            <a:off x="7931150" y="5943600"/>
            <a:ext cx="1212850" cy="914400"/>
          </a:xfrm>
          <a:prstGeom prst="rect">
            <a:avLst/>
          </a:prstGeom>
          <a:noFill/>
          <a:ln w="0">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smtClean="0"/>
              <a:t>In Summary</a:t>
            </a:r>
            <a:r>
              <a:rPr lang="en-US" sz="3200" dirty="0" smtClean="0"/>
              <a:t>:</a:t>
            </a:r>
            <a:endParaRPr lang="en-US" sz="3200" dirty="0"/>
          </a:p>
        </p:txBody>
      </p:sp>
      <p:sp>
        <p:nvSpPr>
          <p:cNvPr id="3" name="Content Placeholder 2"/>
          <p:cNvSpPr>
            <a:spLocks noGrp="1"/>
          </p:cNvSpPr>
          <p:nvPr>
            <p:ph idx="1"/>
          </p:nvPr>
        </p:nvSpPr>
        <p:spPr>
          <a:xfrm>
            <a:off x="457200" y="1417638"/>
            <a:ext cx="8229600" cy="4525963"/>
          </a:xfrm>
        </p:spPr>
        <p:txBody>
          <a:bodyPr>
            <a:normAutofit/>
          </a:bodyPr>
          <a:lstStyle/>
          <a:p>
            <a:r>
              <a:rPr lang="en-US" sz="2800" dirty="0" smtClean="0"/>
              <a:t>To get your public education content right:</a:t>
            </a:r>
          </a:p>
          <a:p>
            <a:pPr lvl="1"/>
            <a:r>
              <a:rPr lang="en-US" sz="2400" dirty="0" smtClean="0"/>
              <a:t>Create a multi-discipline education team</a:t>
            </a:r>
          </a:p>
          <a:p>
            <a:pPr lvl="1"/>
            <a:r>
              <a:rPr lang="en-US" sz="2400" dirty="0" smtClean="0"/>
              <a:t>Study your audience carefully</a:t>
            </a:r>
          </a:p>
          <a:p>
            <a:r>
              <a:rPr lang="en-US" sz="2800" dirty="0" smtClean="0"/>
              <a:t>To ensure that your content is received &amp; learned:</a:t>
            </a:r>
          </a:p>
          <a:p>
            <a:pPr lvl="1"/>
            <a:r>
              <a:rPr lang="en-US" sz="2400" dirty="0" smtClean="0"/>
              <a:t>Simple clear messages, repeated often, by a variety of trusted source.</a:t>
            </a:r>
          </a:p>
          <a:p>
            <a:r>
              <a:rPr lang="en-US" sz="2800" dirty="0" smtClean="0"/>
              <a:t>To maximize the odds that your public education will  influence people’s actions appropriately:</a:t>
            </a:r>
          </a:p>
          <a:p>
            <a:pPr lvl="1"/>
            <a:r>
              <a:rPr lang="en-US" sz="2400" dirty="0" smtClean="0"/>
              <a:t>Clearly identify which personal actions, and which societal actions, are most important.</a:t>
            </a:r>
          </a:p>
          <a:p>
            <a:pPr lvl="1"/>
            <a:endParaRPr lang="en-US" sz="2400" dirty="0"/>
          </a:p>
        </p:txBody>
      </p:sp>
      <p:sp>
        <p:nvSpPr>
          <p:cNvPr id="4" name="Rectangle 3"/>
          <p:cNvSpPr>
            <a:spLocks/>
          </p:cNvSpPr>
          <p:nvPr/>
        </p:nvSpPr>
        <p:spPr>
          <a:xfrm flipV="1">
            <a:off x="-27432" y="0"/>
            <a:ext cx="9171432" cy="320040"/>
          </a:xfrm>
          <a:prstGeom prst="rect">
            <a:avLst/>
          </a:prstGeom>
          <a:gradFill flip="none" rotWithShape="1">
            <a:gsLst>
              <a:gs pos="0">
                <a:schemeClr val="accent1">
                  <a:lumMod val="90000"/>
                  <a:shade val="30000"/>
                  <a:satMod val="115000"/>
                </a:schemeClr>
              </a:gs>
              <a:gs pos="50000">
                <a:schemeClr val="accent1">
                  <a:lumMod val="90000"/>
                  <a:shade val="67500"/>
                  <a:satMod val="115000"/>
                </a:schemeClr>
              </a:gs>
              <a:gs pos="100000">
                <a:schemeClr val="accent1">
                  <a:lumMod val="90000"/>
                  <a:shade val="100000"/>
                  <a:satMod val="11500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9" descr="4C_Logo_EPS.eps"/>
          <p:cNvPicPr>
            <a:picLocks noChangeAspect="1"/>
          </p:cNvPicPr>
          <p:nvPr/>
        </p:nvPicPr>
        <p:blipFill>
          <a:blip r:embed="rId2"/>
          <a:srcRect l="1144" t="16296" r="77917" b="21030"/>
          <a:stretch>
            <a:fillRect/>
          </a:stretch>
        </p:blipFill>
        <p:spPr bwMode="auto">
          <a:xfrm>
            <a:off x="7931150" y="5943600"/>
            <a:ext cx="1212850" cy="914400"/>
          </a:xfrm>
          <a:prstGeom prst="rect">
            <a:avLst/>
          </a:prstGeom>
          <a:noFill/>
          <a:ln w="0">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135</TotalTime>
  <Words>733</Words>
  <Application>Microsoft Macintosh PowerPoint</Application>
  <PresentationFormat>On-screen Show (4:3)</PresentationFormat>
  <Paragraphs>65</Paragraphs>
  <Slides>10</Slides>
  <Notes>5</Notes>
  <HiddenSlides>0</HiddenSlides>
  <MMClips>0</MMClips>
  <ScaleCrop>false</ScaleCrop>
  <HeadingPairs>
    <vt:vector size="4" baseType="variant">
      <vt:variant>
        <vt:lpstr>Design Template</vt:lpstr>
      </vt:variant>
      <vt:variant>
        <vt:i4>1</vt:i4>
      </vt:variant>
      <vt:variant>
        <vt:lpstr>Slide Titles</vt:lpstr>
      </vt:variant>
      <vt:variant>
        <vt:i4>10</vt:i4>
      </vt:variant>
    </vt:vector>
  </HeadingPairs>
  <TitlesOfParts>
    <vt:vector size="11" baseType="lpstr">
      <vt:lpstr>Office Theme</vt:lpstr>
      <vt:lpstr>Effectively Educating the Public and  Decision-Makers about the State of our Oceans: Five Guiding Principles</vt:lpstr>
      <vt:lpstr>#1: The less you say, the more you’re heard.</vt:lpstr>
      <vt:lpstr>#2: The decision about what to say requires audience research.</vt:lpstr>
      <vt:lpstr>#3: There is no such thing as “the public.”</vt:lpstr>
      <vt:lpstr>Slide 5</vt:lpstr>
      <vt:lpstr>Slide 6</vt:lpstr>
      <vt:lpstr>#4. If failure (of the public education effort) is not an option, create a public education team.</vt:lpstr>
      <vt:lpstr>#5: Clearly identify which personal actions, and which societal actions, are most important.</vt:lpstr>
      <vt:lpstr>In Summary:</vt:lpstr>
      <vt:lpstr>Slide 10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Justin Rolfe-Redding</dc:creator>
  <cp:lastModifiedBy>Annette Decharon</cp:lastModifiedBy>
  <cp:revision>13</cp:revision>
  <cp:lastPrinted>2010-11-09T17:37:36Z</cp:lastPrinted>
  <dcterms:created xsi:type="dcterms:W3CDTF">2010-11-09T17:35:41Z</dcterms:created>
  <dcterms:modified xsi:type="dcterms:W3CDTF">2010-11-09T17:47:54Z</dcterms:modified>
</cp:coreProperties>
</file>