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5" r:id="rId3"/>
    <p:sldId id="256" r:id="rId4"/>
    <p:sldId id="257" r:id="rId5"/>
    <p:sldId id="258" r:id="rId6"/>
    <p:sldId id="259" r:id="rId7"/>
    <p:sldId id="261" r:id="rId8"/>
    <p:sldId id="262" r:id="rId9"/>
    <p:sldId id="267" r:id="rId10"/>
    <p:sldId id="266" r:id="rId11"/>
    <p:sldId id="269" r:id="rId12"/>
    <p:sldId id="27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AA114"/>
    <a:srgbClr val="B1B656"/>
    <a:srgbClr val="9E6DB6"/>
    <a:srgbClr val="835A97"/>
    <a:srgbClr val="877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9" autoAdjust="0"/>
  </p:normalViewPr>
  <p:slideViewPr>
    <p:cSldViewPr snapToGrid="0" snapToObjects="1" showGuides="1">
      <p:cViewPr>
        <p:scale>
          <a:sx n="156" d="100"/>
          <a:sy n="156" d="100"/>
        </p:scale>
        <p:origin x="-832" y="504"/>
      </p:cViewPr>
      <p:guideLst>
        <p:guide orient="horz" pos="2133"/>
        <p:guide pos="2891"/>
      </p:guideLst>
    </p:cSldViewPr>
  </p:slideViewPr>
  <p:notesTextViewPr>
    <p:cViewPr>
      <p:scale>
        <a:sx n="100" d="100"/>
        <a:sy n="100" d="100"/>
      </p:scale>
      <p:origin x="0" y="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D533F-BE7C-C04A-AB82-D90994C3AD00}" type="datetimeFigureOut">
              <a:rPr lang="en-US" smtClean="0"/>
              <a:t>7/1/14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B9098-9452-CF4C-A017-F39C9C7E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3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C7F7-2F50-414A-956A-4B85A60F0452}" type="datetimeFigureOut">
              <a:rPr lang="en-US" smtClean="0"/>
              <a:t>7/1/14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116D1-EA09-B042-A000-86168AA3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116D1-EA09-B042-A000-86168AA302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116D1-EA09-B042-A000-86168AA302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116D1-EA09-B042-A000-86168AA302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116D1-EA09-B042-A000-86168AA302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116D1-EA09-B042-A000-86168AA302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116D1-EA09-B042-A000-86168AA302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FE1A9A-7227-A248-AA81-FA519F09F23B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4688"/>
            <a:ext cx="4602162" cy="34512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49750"/>
            <a:ext cx="5072062" cy="4125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0" rIns="91221" bIns="45610"/>
          <a:lstStyle/>
          <a:p>
            <a:pPr eaLnBrk="1" hangingPunct="1">
              <a:buFont typeface="Wingdings" charset="0"/>
              <a:buNone/>
            </a:pPr>
            <a:endParaRPr lang="en-US" sz="800">
              <a:solidFill>
                <a:srgbClr val="000099"/>
              </a:solidFill>
              <a:latin typeface="Garamond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800">
                <a:solidFill>
                  <a:srgbClr val="000099"/>
                </a:solidFill>
                <a:latin typeface="Garamond" charset="0"/>
              </a:rPr>
              <a:t>21</a:t>
            </a:r>
            <a:r>
              <a:rPr lang="en-US" sz="800" baseline="30000">
                <a:solidFill>
                  <a:srgbClr val="000099"/>
                </a:solidFill>
                <a:latin typeface="Garamond" charset="0"/>
              </a:rPr>
              <a:t>st</a:t>
            </a:r>
            <a:r>
              <a:rPr lang="en-US" sz="800">
                <a:solidFill>
                  <a:srgbClr val="000099"/>
                </a:solidFill>
                <a:latin typeface="Garamond" charset="0"/>
              </a:rPr>
              <a:t> Century Jobs Require 21</a:t>
            </a:r>
            <a:r>
              <a:rPr lang="en-US" sz="800" baseline="30000">
                <a:solidFill>
                  <a:srgbClr val="000099"/>
                </a:solidFill>
                <a:latin typeface="Garamond" charset="0"/>
              </a:rPr>
              <a:t>st</a:t>
            </a:r>
            <a:r>
              <a:rPr lang="en-US" sz="800">
                <a:solidFill>
                  <a:srgbClr val="000099"/>
                </a:solidFill>
                <a:latin typeface="Garamond" charset="0"/>
              </a:rPr>
              <a:t> Century Skills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4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3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5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F64-06BD-3746-B4A6-9BD3F26A7A0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E5C37-F825-0741-B092-6842052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3280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Research-based </a:t>
            </a:r>
            <a:r>
              <a:rPr lang="en-US" sz="4000" b="1" dirty="0" smtClean="0"/>
              <a:t>Information </a:t>
            </a:r>
            <a:r>
              <a:rPr lang="en-US" sz="4000" b="1" dirty="0"/>
              <a:t>on </a:t>
            </a:r>
            <a:r>
              <a:rPr lang="en-US" sz="4000" b="1" dirty="0" smtClean="0"/>
              <a:t>Diverse </a:t>
            </a:r>
            <a:r>
              <a:rPr lang="en-US" sz="4000" b="1" dirty="0"/>
              <a:t>21</a:t>
            </a:r>
            <a:r>
              <a:rPr lang="en-US" sz="4000" b="1" baseline="30000" dirty="0"/>
              <a:t>st</a:t>
            </a:r>
            <a:r>
              <a:rPr lang="en-US" sz="4000" b="1" dirty="0"/>
              <a:t> </a:t>
            </a:r>
            <a:r>
              <a:rPr lang="en-US" sz="4000" b="1" dirty="0" smtClean="0"/>
              <a:t>Century </a:t>
            </a:r>
            <a:r>
              <a:rPr lang="en-US" sz="4000" b="1" dirty="0"/>
              <a:t>S</a:t>
            </a:r>
            <a:r>
              <a:rPr lang="en-US" sz="4000" b="1" dirty="0" smtClean="0"/>
              <a:t>tudents </a:t>
            </a:r>
            <a:r>
              <a:rPr lang="en-US" sz="4000" b="1" dirty="0"/>
              <a:t>&amp; </a:t>
            </a:r>
            <a:r>
              <a:rPr lang="en-US" sz="4000" b="1" dirty="0" smtClean="0"/>
              <a:t>Resources </a:t>
            </a:r>
            <a:r>
              <a:rPr lang="en-US" sz="4000" b="1" dirty="0"/>
              <a:t>to </a:t>
            </a:r>
            <a:r>
              <a:rPr lang="en-US" sz="4000" b="1" dirty="0" smtClean="0"/>
              <a:t>Help </a:t>
            </a:r>
            <a:r>
              <a:rPr lang="en-US" sz="4000" b="1" dirty="0"/>
              <a:t>T</a:t>
            </a:r>
            <a:r>
              <a:rPr lang="en-US" sz="4000" b="1" dirty="0" smtClean="0"/>
              <a:t>hem </a:t>
            </a:r>
            <a:r>
              <a:rPr lang="en-US" sz="4000" b="1" dirty="0"/>
              <a:t>T</a:t>
            </a:r>
            <a:r>
              <a:rPr lang="en-US" sz="4000" b="1" dirty="0" smtClean="0"/>
              <a:t>hrive </a:t>
            </a:r>
            <a:r>
              <a:rPr lang="en-US" sz="4000" b="1" dirty="0"/>
              <a:t>in SBS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03360"/>
            <a:ext cx="8229600" cy="2697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Guests:</a:t>
            </a:r>
          </a:p>
          <a:p>
            <a:r>
              <a:rPr lang="en-US" sz="2800" b="1" dirty="0" smtClean="0"/>
              <a:t>Chris </a:t>
            </a:r>
            <a:r>
              <a:rPr lang="en-US" sz="2800" b="1" dirty="0"/>
              <a:t>Cash</a:t>
            </a:r>
            <a:r>
              <a:rPr lang="en-US" sz="2800" dirty="0"/>
              <a:t>, IBP Director of Student Assistance Programs</a:t>
            </a:r>
          </a:p>
          <a:p>
            <a:r>
              <a:rPr lang="en-US" sz="2800" b="1" dirty="0"/>
              <a:t>Dr. J. Theodore </a:t>
            </a:r>
            <a:r>
              <a:rPr lang="en-US" sz="2800" b="1" dirty="0" err="1"/>
              <a:t>Repa</a:t>
            </a:r>
            <a:r>
              <a:rPr lang="en-US" sz="2800" dirty="0"/>
              <a:t>, </a:t>
            </a:r>
            <a:r>
              <a:rPr lang="en-US" sz="2800" dirty="0" err="1"/>
              <a:t>Touro</a:t>
            </a:r>
            <a:r>
              <a:rPr lang="en-US" sz="2800" dirty="0"/>
              <a:t> College &amp; </a:t>
            </a:r>
            <a:r>
              <a:rPr lang="en-US" sz="2800" dirty="0" smtClean="0"/>
              <a:t>New York University Graduate </a:t>
            </a:r>
            <a:r>
              <a:rPr lang="en-US" sz="2800" dirty="0"/>
              <a:t>School of </a:t>
            </a:r>
            <a:r>
              <a:rPr lang="en-US" sz="2800" dirty="0" smtClean="0"/>
              <a:t>Education</a:t>
            </a:r>
            <a:r>
              <a:rPr lang="en-US" sz="2800" dirty="0"/>
              <a:t> (retired)</a:t>
            </a:r>
          </a:p>
          <a:p>
            <a:r>
              <a:rPr lang="en-US" sz="2800" b="1" dirty="0"/>
              <a:t>David Siegfried</a:t>
            </a:r>
            <a:r>
              <a:rPr lang="en-US" sz="2800" dirty="0"/>
              <a:t>, IBP Director of Assessment Processes</a:t>
            </a:r>
          </a:p>
        </p:txBody>
      </p:sp>
    </p:spTree>
    <p:extLst>
      <p:ext uri="{BB962C8B-B14F-4D97-AF65-F5344CB8AC3E}">
        <p14:creationId xmlns:p14="http://schemas.microsoft.com/office/powerpoint/2010/main" val="80888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Century Skills</a:t>
            </a:r>
            <a:endParaRPr lang="en-US" sz="4000" b="1" dirty="0"/>
          </a:p>
        </p:txBody>
      </p:sp>
      <p:pic>
        <p:nvPicPr>
          <p:cNvPr id="5" name="Content Placeholder 4" descr="21st_century_skill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4" r="-9244"/>
          <a:stretch>
            <a:fillRect/>
          </a:stretch>
        </p:blipFill>
        <p:spPr>
          <a:xfrm>
            <a:off x="27364" y="1600199"/>
            <a:ext cx="9144000" cy="5028848"/>
          </a:xfrm>
        </p:spPr>
      </p:pic>
      <p:sp>
        <p:nvSpPr>
          <p:cNvPr id="6" name="TextBox 5"/>
          <p:cNvSpPr txBox="1"/>
          <p:nvPr/>
        </p:nvSpPr>
        <p:spPr>
          <a:xfrm>
            <a:off x="7076536" y="4750976"/>
            <a:ext cx="1718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We can help you to include these skills in your courses!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5717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Larger SBS Cohort Might Benefit from Group-based "Active Learning"</a:t>
            </a:r>
            <a:endParaRPr lang="en-US" sz="4000" b="1" dirty="0"/>
          </a:p>
        </p:txBody>
      </p:sp>
      <p:pic>
        <p:nvPicPr>
          <p:cNvPr id="4" name="Content Placeholder 3" descr="pacst_tabl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4" r="-18844"/>
          <a:stretch>
            <a:fillRect/>
          </a:stretch>
        </p:blipFill>
        <p:spPr>
          <a:xfrm>
            <a:off x="33840" y="1600199"/>
            <a:ext cx="9144000" cy="5028848"/>
          </a:xfrm>
        </p:spPr>
      </p:pic>
      <p:sp>
        <p:nvSpPr>
          <p:cNvPr id="5" name="Right Arrow 4"/>
          <p:cNvSpPr/>
          <p:nvPr/>
        </p:nvSpPr>
        <p:spPr>
          <a:xfrm flipV="1">
            <a:off x="476637" y="2659991"/>
            <a:ext cx="1019914" cy="204056"/>
          </a:xfrm>
          <a:prstGeom prst="rightArrow">
            <a:avLst>
              <a:gd name="adj1" fmla="val 2308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483116" y="4678631"/>
            <a:ext cx="1019914" cy="204056"/>
          </a:xfrm>
          <a:prstGeom prst="rightArrow">
            <a:avLst>
              <a:gd name="adj1" fmla="val 2308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V="1">
            <a:off x="489595" y="4934711"/>
            <a:ext cx="1019914" cy="204056"/>
          </a:xfrm>
          <a:prstGeom prst="rightArrow">
            <a:avLst>
              <a:gd name="adj1" fmla="val 2308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V="1">
            <a:off x="496074" y="5190791"/>
            <a:ext cx="1019914" cy="204056"/>
          </a:xfrm>
          <a:prstGeom prst="rightArrow">
            <a:avLst>
              <a:gd name="adj1" fmla="val 2308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V="1">
            <a:off x="502553" y="5446871"/>
            <a:ext cx="1019914" cy="204056"/>
          </a:xfrm>
          <a:prstGeom prst="rightArrow">
            <a:avLst>
              <a:gd name="adj1" fmla="val 2308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With this Info in Mind, What's Next?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3770"/>
            <a:ext cx="8367279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Instructing Students with Diverse Backgrounds (Ted) – 20 min.</a:t>
            </a:r>
          </a:p>
          <a:p>
            <a:pPr lvl="1"/>
            <a:r>
              <a:rPr lang="en-US" sz="1800" dirty="0" smtClean="0"/>
              <a:t>Clear expectations (written and oral)</a:t>
            </a:r>
          </a:p>
          <a:p>
            <a:pPr lvl="1"/>
            <a:r>
              <a:rPr lang="en-US" sz="1800" dirty="0" smtClean="0"/>
              <a:t>Strategic &amp; effective group work to break down barriers &amp; enhance learning</a:t>
            </a:r>
          </a:p>
          <a:p>
            <a:r>
              <a:rPr lang="en-US" sz="2400" dirty="0" smtClean="0"/>
              <a:t>Mentoring</a:t>
            </a:r>
            <a:r>
              <a:rPr lang="en-US" sz="2400" dirty="0"/>
              <a:t> </a:t>
            </a:r>
            <a:r>
              <a:rPr lang="en-US" sz="2400" dirty="0" smtClean="0"/>
              <a:t>Students from Diverse Backgrounds (</a:t>
            </a:r>
            <a:r>
              <a:rPr lang="en-US" sz="2400" dirty="0" err="1" smtClean="0"/>
              <a:t>Sieg</a:t>
            </a:r>
            <a:r>
              <a:rPr lang="en-US" sz="2400" dirty="0" smtClean="0"/>
              <a:t>) – 20 min.</a:t>
            </a:r>
          </a:p>
          <a:p>
            <a:pPr lvl="1"/>
            <a:r>
              <a:rPr lang="en-US" sz="1800" dirty="0" smtClean="0"/>
              <a:t>Influencing diverse students' learning both inside &amp; outside of the classroom (over the semester)</a:t>
            </a:r>
          </a:p>
          <a:p>
            <a:r>
              <a:rPr lang="en-US" sz="2400" dirty="0" smtClean="0"/>
              <a:t>Online Resources for Students &amp; Faculty (Chris) – 15 min.</a:t>
            </a:r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alkthrough of IBP web-based resources</a:t>
            </a:r>
          </a:p>
          <a:p>
            <a:pPr lvl="1"/>
            <a:r>
              <a:rPr lang="en-US" sz="1800" dirty="0" smtClean="0"/>
              <a:t>Demonstration of searching for specific resources &amp; opportunities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Facilitated Activity (All) </a:t>
            </a:r>
            <a:r>
              <a:rPr lang="en-US" sz="2400" dirty="0"/>
              <a:t>– 15 </a:t>
            </a:r>
            <a:r>
              <a:rPr lang="en-US" sz="2400" dirty="0" smtClean="0"/>
              <a:t>min.</a:t>
            </a:r>
          </a:p>
          <a:p>
            <a:pPr lvl="1"/>
            <a:r>
              <a:rPr lang="en-US" sz="2000" dirty="0" smtClean="0"/>
              <a:t>Choose one topic, Do a search, Ask a question or make a comment</a:t>
            </a:r>
            <a:r>
              <a:rPr lang="en-US" sz="2000" dirty="0"/>
              <a:t>:</a:t>
            </a:r>
            <a:endParaRPr lang="en-US" sz="2000" dirty="0" smtClean="0"/>
          </a:p>
          <a:p>
            <a:pPr lvl="2"/>
            <a:r>
              <a:rPr lang="en-US" sz="1800" dirty="0" smtClean="0"/>
              <a:t>Partnership Directory</a:t>
            </a:r>
          </a:p>
          <a:p>
            <a:pPr lvl="2"/>
            <a:r>
              <a:rPr lang="en-US" sz="1800" dirty="0" smtClean="0"/>
              <a:t>Mentorship Manuals</a:t>
            </a:r>
          </a:p>
          <a:p>
            <a:pPr lvl="2"/>
            <a:r>
              <a:rPr lang="en-US" sz="1800" dirty="0" smtClean="0"/>
              <a:t>Student Searches for Resources</a:t>
            </a:r>
          </a:p>
        </p:txBody>
      </p:sp>
    </p:spTree>
    <p:extLst>
      <p:ext uri="{BB962C8B-B14F-4D97-AF65-F5344CB8AC3E}">
        <p14:creationId xmlns:p14="http://schemas.microsoft.com/office/powerpoint/2010/main" val="38474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Resources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8104"/>
            <a:ext cx="8497530" cy="4525963"/>
          </a:xfrm>
        </p:spPr>
        <p:txBody>
          <a:bodyPr/>
          <a:lstStyle/>
          <a:p>
            <a:r>
              <a:rPr lang="en-US" sz="2800" dirty="0" smtClean="0"/>
              <a:t>NSF's "Women, Minorities, and Persons with Disabilities in Science and Engineering"</a:t>
            </a:r>
          </a:p>
          <a:p>
            <a:pPr lvl="1"/>
            <a:r>
              <a:rPr lang="en-US" sz="1400" dirty="0" err="1" smtClean="0"/>
              <a:t>www.nsf.gov</a:t>
            </a:r>
            <a:r>
              <a:rPr lang="en-US" sz="1400" dirty="0" smtClean="0"/>
              <a:t>/statistics/</a:t>
            </a:r>
            <a:r>
              <a:rPr lang="en-US" sz="1400" dirty="0" err="1" smtClean="0"/>
              <a:t>wmpd</a:t>
            </a:r>
            <a:r>
              <a:rPr lang="en-US" sz="1400" dirty="0" smtClean="0"/>
              <a:t>/2013/</a:t>
            </a:r>
          </a:p>
          <a:p>
            <a:r>
              <a:rPr lang="en-US" sz="2800" dirty="0" smtClean="0"/>
              <a:t>President's Council of Advisors on Science and Technology (PCAST): Engage to Excel</a:t>
            </a:r>
          </a:p>
          <a:p>
            <a:pPr lvl="1"/>
            <a:r>
              <a:rPr lang="en-US" sz="1400" dirty="0" err="1" smtClean="0"/>
              <a:t>www.whitehouse.gov</a:t>
            </a:r>
            <a:r>
              <a:rPr lang="en-US" sz="1400" dirty="0"/>
              <a:t>/sites/default/files/microsites/</a:t>
            </a:r>
            <a:r>
              <a:rPr lang="en-US" sz="1400" dirty="0" err="1"/>
              <a:t>ostp</a:t>
            </a:r>
            <a:r>
              <a:rPr lang="en-US" sz="1400" dirty="0"/>
              <a:t>/pcast-engage-to-excel-final_2-25-12.pdf </a:t>
            </a:r>
            <a:endParaRPr lang="en-US" sz="1400" dirty="0" smtClean="0"/>
          </a:p>
          <a:p>
            <a:r>
              <a:rPr lang="en-US" sz="2800" dirty="0"/>
              <a:t>Institute for Broadening Participation</a:t>
            </a:r>
          </a:p>
          <a:p>
            <a:pPr lvl="1"/>
            <a:r>
              <a:rPr lang="en-US" sz="1400" dirty="0" err="1" smtClean="0"/>
              <a:t>www.ibparticipation.org</a:t>
            </a:r>
            <a:endParaRPr lang="en-US" sz="2800" dirty="0" smtClean="0"/>
          </a:p>
          <a:p>
            <a:r>
              <a:rPr lang="en-US" sz="2800" dirty="0" smtClean="0"/>
              <a:t>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Skills: Preparing Students for Their Future </a:t>
            </a:r>
            <a:endParaRPr lang="en-US" sz="2800" dirty="0"/>
          </a:p>
          <a:p>
            <a:pPr lvl="1"/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err="1"/>
              <a:t>www.mheonline.com</a:t>
            </a:r>
            <a:r>
              <a:rPr lang="en-US" sz="1400" dirty="0"/>
              <a:t>/</a:t>
            </a:r>
            <a:r>
              <a:rPr lang="en-US" sz="1400" dirty="0" err="1"/>
              <a:t>mhmymath</a:t>
            </a:r>
            <a:r>
              <a:rPr lang="en-US" sz="1400" dirty="0"/>
              <a:t>/</a:t>
            </a:r>
            <a:r>
              <a:rPr lang="en-US" sz="1400" dirty="0" err="1"/>
              <a:t>pdf</a:t>
            </a:r>
            <a:r>
              <a:rPr lang="en-US" sz="1400" dirty="0"/>
              <a:t>/</a:t>
            </a:r>
            <a:r>
              <a:rPr lang="en-US" sz="1400" dirty="0" smtClean="0"/>
              <a:t>21st_century_skills.pdf</a:t>
            </a:r>
            <a:endParaRPr lang="en-US" dirty="0" smtClean="0"/>
          </a:p>
          <a:p>
            <a:r>
              <a:rPr lang="en-US" sz="2800" dirty="0" smtClean="0"/>
              <a:t>Many Learning Pathways in the Ocean Sciences – Webinar Series</a:t>
            </a:r>
            <a:endParaRPr lang="en-US" sz="2800" dirty="0"/>
          </a:p>
          <a:p>
            <a:pPr lvl="1"/>
            <a:r>
              <a:rPr lang="en-US" sz="1400" dirty="0" err="1" smtClean="0"/>
              <a:t>cosee.umaine.edu</a:t>
            </a:r>
            <a:r>
              <a:rPr lang="en-US" sz="1400" dirty="0" smtClean="0"/>
              <a:t>/programs/webinars/</a:t>
            </a:r>
            <a:r>
              <a:rPr lang="en-US" sz="1400" dirty="0" err="1" smtClean="0"/>
              <a:t>mlpios</a:t>
            </a:r>
            <a:r>
              <a:rPr lang="en-US" sz="1400" dirty="0" smtClean="0"/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546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8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5351" y="171332"/>
            <a:ext cx="6858000" cy="5143500"/>
          </a:xfr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1145351" y="5318492"/>
            <a:ext cx="6858000" cy="804862"/>
          </a:xfrm>
        </p:spPr>
        <p:txBody>
          <a:bodyPr/>
          <a:lstStyle/>
          <a:p>
            <a:pPr algn="ctr"/>
            <a:r>
              <a:rPr lang="en-US" dirty="0"/>
              <a:t>Recent trends in undergraduate enrollment reflect the growth and changing composition of the U.S. college-age population. Most notably, </a:t>
            </a:r>
            <a:r>
              <a:rPr lang="en-US" b="1" i="1" dirty="0"/>
              <a:t>underrepresented minorities are an increasing fraction of undergraduate students, and whites are a decreasing fraction</a:t>
            </a:r>
            <a:r>
              <a:rPr lang="en-US" dirty="0"/>
              <a:t>. Among all racial/ethnic groups, more women than men enroll in college.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0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5" y="171332"/>
            <a:ext cx="6858000" cy="51435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1145351" y="5367338"/>
            <a:ext cx="6858000" cy="804862"/>
          </a:xfrm>
        </p:spPr>
        <p:txBody>
          <a:bodyPr/>
          <a:lstStyle/>
          <a:p>
            <a:pPr algn="ctr"/>
            <a:r>
              <a:rPr lang="en-US" b="1" i="1" dirty="0" smtClean="0"/>
              <a:t>Underrepresented </a:t>
            </a:r>
            <a:r>
              <a:rPr lang="en-US" b="1" i="1" dirty="0"/>
              <a:t>minorities'</a:t>
            </a:r>
            <a:r>
              <a:rPr lang="en-US" i="1" dirty="0"/>
              <a:t> </a:t>
            </a:r>
            <a:r>
              <a:rPr lang="en-US" i="1" dirty="0" smtClean="0"/>
              <a:t>—blacks, Hispanics, and American Indians— </a:t>
            </a:r>
            <a:r>
              <a:rPr lang="en-US" b="1" i="1" dirty="0" smtClean="0"/>
              <a:t>shares </a:t>
            </a:r>
            <a:r>
              <a:rPr lang="en-US" b="1" i="1" dirty="0"/>
              <a:t>of science and engineering bachelor's and master's degrees have been rising over the two decades </a:t>
            </a:r>
            <a:r>
              <a:rPr lang="en-US" dirty="0"/>
              <a:t>since 1991, with shares of doctorates in these fields flattening well below 10% after 2000.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997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5" y="199874"/>
            <a:ext cx="6858000" cy="51435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1145351" y="5342915"/>
            <a:ext cx="6858000" cy="804862"/>
          </a:xfrm>
        </p:spPr>
        <p:txBody>
          <a:bodyPr/>
          <a:lstStyle/>
          <a:p>
            <a:pPr algn="ctr"/>
            <a:r>
              <a:rPr lang="en-US" dirty="0"/>
              <a:t>Since 1991, the greatest rise in the share of science and engineering bachelor's degrees earned by underrepresented minorities has been in psychology, the social sciences, and computer sciences. </a:t>
            </a:r>
            <a:r>
              <a:rPr lang="en-US" b="1" i="1" dirty="0"/>
              <a:t>Since 2000, underrepresented minorities' shares in engineering and the physical sciences have been flat</a:t>
            </a:r>
            <a:r>
              <a:rPr lang="en-US" dirty="0"/>
              <a:t>, and participation in mathematics has dropped.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669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51" y="229337"/>
            <a:ext cx="6858000" cy="51435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1145351" y="5367338"/>
            <a:ext cx="6858000" cy="804862"/>
          </a:xfrm>
        </p:spPr>
        <p:txBody>
          <a:bodyPr/>
          <a:lstStyle/>
          <a:p>
            <a:pPr algn="ctr"/>
            <a:r>
              <a:rPr lang="en-US" b="1" i="1" dirty="0"/>
              <a:t>Underrepresented minority women</a:t>
            </a:r>
            <a:r>
              <a:rPr lang="en-US" dirty="0"/>
              <a:t>, like women in general, </a:t>
            </a:r>
            <a:r>
              <a:rPr lang="en-US" b="1" i="1" dirty="0"/>
              <a:t>earn higher proportions of bachelor's degrees in psychology and the social sciences than in engineering, computer sciences, and mathematics.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8052" y="2927137"/>
            <a:ext cx="16437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E6DB6"/>
                </a:solidFill>
              </a:rPr>
              <a:t>Physical sciences</a:t>
            </a:r>
            <a:endParaRPr lang="en-US" sz="1400" dirty="0">
              <a:solidFill>
                <a:srgbClr val="9E6DB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4960" y="2601170"/>
            <a:ext cx="16437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1B656"/>
                </a:solidFill>
              </a:rPr>
              <a:t>Biological sciences</a:t>
            </a:r>
            <a:endParaRPr lang="en-US" sz="1400" dirty="0">
              <a:solidFill>
                <a:srgbClr val="B1B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0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1" y="133005"/>
            <a:ext cx="6858000" cy="51435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184713" y="5269646"/>
            <a:ext cx="6167241" cy="804862"/>
          </a:xfrm>
        </p:spPr>
        <p:txBody>
          <a:bodyPr/>
          <a:lstStyle/>
          <a:p>
            <a:pPr algn="ctr"/>
            <a:r>
              <a:rPr lang="en-US" b="1" i="1" dirty="0"/>
              <a:t>The science and engineering workforce is largely white and male</a:t>
            </a:r>
            <a:r>
              <a:rPr lang="en-US" dirty="0"/>
              <a:t>. Minority women comprise about 1 in 10 employed scientists and engineers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us_pop_demographi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77" y="4089783"/>
            <a:ext cx="2743200" cy="27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19" y="246980"/>
            <a:ext cx="6858000" cy="51435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1145351" y="5383620"/>
            <a:ext cx="6858000" cy="804862"/>
          </a:xfrm>
        </p:spPr>
        <p:txBody>
          <a:bodyPr/>
          <a:lstStyle/>
          <a:p>
            <a:pPr algn="ctr"/>
            <a:r>
              <a:rPr lang="en-US" dirty="0"/>
              <a:t>The share of </a:t>
            </a:r>
            <a:r>
              <a:rPr lang="en-US" b="1" i="1" dirty="0"/>
              <a:t>full-time, full professorships held by underrepresented minorities is lower and has risen more slowly than the share held by </a:t>
            </a:r>
            <a:r>
              <a:rPr lang="en-US" b="1" i="1" dirty="0" smtClean="0"/>
              <a:t>women, shown here as "W" </a:t>
            </a:r>
            <a:r>
              <a:rPr lang="en-US" dirty="0" smtClean="0"/>
              <a:t>(&lt;10% in 1993 and just over 20% in 2010).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32531" y="2923099"/>
            <a:ext cx="344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W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3223" y="2555554"/>
            <a:ext cx="344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W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973" y="2075944"/>
            <a:ext cx="344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W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373" y="1870380"/>
            <a:ext cx="344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W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553" y="3028288"/>
            <a:ext cx="344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AA114"/>
                </a:solidFill>
              </a:rPr>
              <a:t>W</a:t>
            </a:r>
            <a:endParaRPr lang="en-US" sz="1400" dirty="0">
              <a:solidFill>
                <a:srgbClr val="CAA11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7613" y="2694500"/>
            <a:ext cx="344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AA114"/>
                </a:solidFill>
              </a:rPr>
              <a:t>W</a:t>
            </a:r>
            <a:endParaRPr lang="en-US" sz="1400" dirty="0">
              <a:solidFill>
                <a:srgbClr val="CAA11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5209" y="2196350"/>
            <a:ext cx="344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AA114"/>
                </a:solidFill>
              </a:rPr>
              <a:t>W</a:t>
            </a:r>
            <a:endParaRPr lang="en-US" sz="1400" dirty="0">
              <a:solidFill>
                <a:srgbClr val="CAA11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3153" y="1963879"/>
            <a:ext cx="344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AA114"/>
                </a:solidFill>
              </a:rPr>
              <a:t>W</a:t>
            </a:r>
            <a:endParaRPr lang="en-US" sz="1400" dirty="0">
              <a:solidFill>
                <a:srgbClr val="CAA1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6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0" y="1219200"/>
            <a:ext cx="1776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000099"/>
                </a:solidFill>
                <a:latin typeface="Verdana" charset="0"/>
              </a:rPr>
              <a:t>20</a:t>
            </a:r>
            <a:r>
              <a:rPr lang="en-US" b="1" u="sng" baseline="30000">
                <a:solidFill>
                  <a:srgbClr val="000099"/>
                </a:solidFill>
                <a:latin typeface="Verdana" charset="0"/>
              </a:rPr>
              <a:t>th</a:t>
            </a:r>
            <a:r>
              <a:rPr lang="en-US" b="1" u="sng">
                <a:solidFill>
                  <a:srgbClr val="000099"/>
                </a:solidFill>
                <a:latin typeface="Verdana" charset="0"/>
              </a:rPr>
              <a:t> Century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632450" y="1219200"/>
            <a:ext cx="175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000099"/>
                </a:solidFill>
                <a:latin typeface="Verdana" charset="0"/>
              </a:rPr>
              <a:t>21</a:t>
            </a:r>
            <a:r>
              <a:rPr lang="en-US" b="1" u="sng" baseline="30000">
                <a:solidFill>
                  <a:srgbClr val="000099"/>
                </a:solidFill>
                <a:latin typeface="Verdana" charset="0"/>
              </a:rPr>
              <a:t>st</a:t>
            </a:r>
            <a:r>
              <a:rPr lang="en-US" b="1" u="sng">
                <a:solidFill>
                  <a:srgbClr val="000099"/>
                </a:solidFill>
                <a:latin typeface="Verdana" charset="0"/>
              </a:rPr>
              <a:t> Century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95600" y="1885135"/>
            <a:ext cx="19812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Verdana" charset="0"/>
              </a:rPr>
              <a:t>1 – 2 Jobs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486400" y="1885135"/>
            <a:ext cx="20574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Verdana" charset="0"/>
              </a:rPr>
              <a:t>10 – 15 Jobs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486400" y="3104335"/>
            <a:ext cx="20574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Verdana" charset="0"/>
              </a:rPr>
              <a:t>Critical Thinking Across Disciplines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486400" y="4323535"/>
            <a:ext cx="20574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0099"/>
                </a:solidFill>
                <a:latin typeface="Verdana" charset="0"/>
              </a:rPr>
              <a:t>Integration of 21</a:t>
            </a:r>
            <a:r>
              <a:rPr lang="en-US" sz="1500" baseline="30000">
                <a:solidFill>
                  <a:srgbClr val="000099"/>
                </a:solidFill>
                <a:latin typeface="Verdana" charset="0"/>
              </a:rPr>
              <a:t>st </a:t>
            </a:r>
          </a:p>
          <a:p>
            <a:pPr algn="ctr"/>
            <a:r>
              <a:rPr lang="en-US" sz="1500">
                <a:solidFill>
                  <a:srgbClr val="000099"/>
                </a:solidFill>
                <a:latin typeface="Verdana" charset="0"/>
              </a:rPr>
              <a:t>Century Skills into</a:t>
            </a:r>
          </a:p>
          <a:p>
            <a:pPr algn="ctr"/>
            <a:r>
              <a:rPr lang="en-US" sz="1500">
                <a:solidFill>
                  <a:srgbClr val="000099"/>
                </a:solidFill>
                <a:latin typeface="Verdana" charset="0"/>
              </a:rPr>
              <a:t>Subject Matter </a:t>
            </a:r>
          </a:p>
          <a:p>
            <a:pPr algn="ctr"/>
            <a:r>
              <a:rPr lang="en-US" sz="1500">
                <a:solidFill>
                  <a:srgbClr val="000099"/>
                </a:solidFill>
                <a:latin typeface="Verdana" charset="0"/>
              </a:rPr>
              <a:t>Mastery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895600" y="3104335"/>
            <a:ext cx="19812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Verdana" charset="0"/>
              </a:rPr>
              <a:t>Mastery of</a:t>
            </a:r>
          </a:p>
          <a:p>
            <a:pPr algn="ctr"/>
            <a:r>
              <a:rPr lang="en-US">
                <a:solidFill>
                  <a:srgbClr val="000099"/>
                </a:solidFill>
                <a:latin typeface="Verdana" charset="0"/>
              </a:rPr>
              <a:t>One Field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895600" y="4323535"/>
            <a:ext cx="19812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Verdana" charset="0"/>
              </a:rPr>
              <a:t>Subject</a:t>
            </a:r>
          </a:p>
          <a:p>
            <a:pPr algn="ctr"/>
            <a:r>
              <a:rPr lang="en-US">
                <a:solidFill>
                  <a:srgbClr val="000099"/>
                </a:solidFill>
                <a:latin typeface="Verdana" charset="0"/>
              </a:rPr>
              <a:t>Matter</a:t>
            </a:r>
          </a:p>
          <a:p>
            <a:pPr algn="ctr"/>
            <a:r>
              <a:rPr lang="en-US">
                <a:solidFill>
                  <a:srgbClr val="000099"/>
                </a:solidFill>
                <a:latin typeface="Verdana" charset="0"/>
              </a:rPr>
              <a:t>Mastery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44538" y="2120085"/>
            <a:ext cx="1541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99"/>
                </a:solidFill>
                <a:latin typeface="Verdana" charset="0"/>
              </a:rPr>
              <a:t>Number of</a:t>
            </a:r>
          </a:p>
          <a:p>
            <a:pPr algn="ctr" eaLnBrk="1" hangingPunct="1"/>
            <a:r>
              <a:rPr lang="en-US" b="1" dirty="0">
                <a:solidFill>
                  <a:srgbClr val="000099"/>
                </a:solidFill>
                <a:latin typeface="Verdana" charset="0"/>
              </a:rPr>
              <a:t>Jobs: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3332935"/>
            <a:ext cx="2209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99"/>
                </a:solidFill>
                <a:latin typeface="Verdana" charset="0"/>
              </a:rPr>
              <a:t>Job</a:t>
            </a:r>
          </a:p>
          <a:p>
            <a:pPr algn="ctr" eaLnBrk="1" hangingPunct="1"/>
            <a:r>
              <a:rPr lang="en-US" b="1">
                <a:solidFill>
                  <a:srgbClr val="000099"/>
                </a:solidFill>
                <a:latin typeface="Verdana" charset="0"/>
              </a:rPr>
              <a:t>Requirement</a:t>
            </a:r>
            <a:r>
              <a:rPr lang="en-US">
                <a:solidFill>
                  <a:srgbClr val="000099"/>
                </a:solidFill>
                <a:latin typeface="Verdana" charset="0"/>
              </a:rPr>
              <a:t>: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69938" y="4542610"/>
            <a:ext cx="134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99"/>
                </a:solidFill>
                <a:latin typeface="Verdana" charset="0"/>
              </a:rPr>
              <a:t>Teaching</a:t>
            </a:r>
          </a:p>
          <a:p>
            <a:pPr algn="ctr" eaLnBrk="1" hangingPunct="1"/>
            <a:r>
              <a:rPr lang="en-US" b="1">
                <a:solidFill>
                  <a:srgbClr val="000099"/>
                </a:solidFill>
                <a:latin typeface="Verdana" charset="0"/>
              </a:rPr>
              <a:t> Model: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04800" y="6578600"/>
            <a:ext cx="883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/>
              <a:t>Linda </a:t>
            </a:r>
            <a:r>
              <a:rPr lang="en-US" sz="1200" dirty="0" err="1" smtClean="0"/>
              <a:t>Froschauer</a:t>
            </a:r>
            <a:r>
              <a:rPr lang="en-US" sz="1200" dirty="0" smtClean="0"/>
              <a:t>, National Science Teachers Association  (via Jay </a:t>
            </a:r>
            <a:r>
              <a:rPr lang="en-US" sz="1200" dirty="0" err="1" smtClean="0"/>
              <a:t>Labov</a:t>
            </a:r>
            <a:r>
              <a:rPr lang="en-US" sz="1200" dirty="0" smtClean="0"/>
              <a:t>, National Research Council)</a:t>
            </a:r>
            <a:endParaRPr lang="en-US" sz="1200" dirty="0"/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Shifting Job Market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85737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659</Words>
  <Application>Microsoft Macintosh PowerPoint</Application>
  <PresentationFormat>On-screen Show (4:3)</PresentationFormat>
  <Paragraphs>80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Research-based Information on Diverse 21st Century Students &amp; Resources to Help Them Thrive in SBS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21st Century Skills</vt:lpstr>
      <vt:lpstr>Larger SBS Cohort Might Benefit from Group-based "Active Learning"</vt:lpstr>
      <vt:lpstr>With this Info in Mind, What's Next?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Decharon</dc:creator>
  <cp:lastModifiedBy>Annette Decharon</cp:lastModifiedBy>
  <cp:revision>87</cp:revision>
  <cp:lastPrinted>2014-06-25T18:31:12Z</cp:lastPrinted>
  <dcterms:created xsi:type="dcterms:W3CDTF">2014-06-23T16:09:42Z</dcterms:created>
  <dcterms:modified xsi:type="dcterms:W3CDTF">2014-07-01T16:05:42Z</dcterms:modified>
</cp:coreProperties>
</file>